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handoutMasterIdLst>
    <p:handoutMasterId r:id="rId111"/>
  </p:handoutMasterIdLst>
  <p:sldIdLst>
    <p:sldId id="256" r:id="rId5"/>
    <p:sldId id="447" r:id="rId6"/>
    <p:sldId id="450" r:id="rId7"/>
    <p:sldId id="263" r:id="rId8"/>
    <p:sldId id="259" r:id="rId9"/>
    <p:sldId id="264" r:id="rId10"/>
    <p:sldId id="265" r:id="rId11"/>
    <p:sldId id="266" r:id="rId12"/>
    <p:sldId id="326" r:id="rId13"/>
    <p:sldId id="327" r:id="rId14"/>
    <p:sldId id="328" r:id="rId15"/>
    <p:sldId id="329" r:id="rId16"/>
    <p:sldId id="330" r:id="rId17"/>
    <p:sldId id="331" r:id="rId18"/>
    <p:sldId id="332" r:id="rId19"/>
    <p:sldId id="333" r:id="rId20"/>
    <p:sldId id="334" r:id="rId21"/>
    <p:sldId id="277" r:id="rId22"/>
    <p:sldId id="262" r:id="rId23"/>
    <p:sldId id="267" r:id="rId24"/>
    <p:sldId id="268" r:id="rId25"/>
    <p:sldId id="456" r:id="rId26"/>
    <p:sldId id="269" r:id="rId27"/>
    <p:sldId id="454" r:id="rId28"/>
    <p:sldId id="271" r:id="rId29"/>
    <p:sldId id="272" r:id="rId30"/>
    <p:sldId id="273" r:id="rId31"/>
    <p:sldId id="452" r:id="rId32"/>
    <p:sldId id="453" r:id="rId33"/>
    <p:sldId id="270" r:id="rId34"/>
    <p:sldId id="455" r:id="rId35"/>
    <p:sldId id="457" r:id="rId36"/>
    <p:sldId id="463" r:id="rId37"/>
    <p:sldId id="459" r:id="rId38"/>
    <p:sldId id="458" r:id="rId39"/>
    <p:sldId id="276" r:id="rId40"/>
    <p:sldId id="278" r:id="rId41"/>
    <p:sldId id="460" r:id="rId42"/>
    <p:sldId id="464" r:id="rId43"/>
    <p:sldId id="465" r:id="rId44"/>
    <p:sldId id="462" r:id="rId45"/>
    <p:sldId id="282" r:id="rId46"/>
    <p:sldId id="284" r:id="rId47"/>
    <p:sldId id="286" r:id="rId48"/>
    <p:sldId id="288" r:id="rId49"/>
    <p:sldId id="289" r:id="rId50"/>
    <p:sldId id="290" r:id="rId51"/>
    <p:sldId id="291" r:id="rId52"/>
    <p:sldId id="295" r:id="rId53"/>
    <p:sldId id="292" r:id="rId54"/>
    <p:sldId id="293" r:id="rId55"/>
    <p:sldId id="467" r:id="rId56"/>
    <p:sldId id="468" r:id="rId57"/>
    <p:sldId id="294" r:id="rId58"/>
    <p:sldId id="466" r:id="rId59"/>
    <p:sldId id="297" r:id="rId60"/>
    <p:sldId id="298" r:id="rId61"/>
    <p:sldId id="299" r:id="rId62"/>
    <p:sldId id="300" r:id="rId63"/>
    <p:sldId id="362" r:id="rId64"/>
    <p:sldId id="302" r:id="rId65"/>
    <p:sldId id="301" r:id="rId66"/>
    <p:sldId id="350" r:id="rId67"/>
    <p:sldId id="357" r:id="rId68"/>
    <p:sldId id="351" r:id="rId69"/>
    <p:sldId id="353" r:id="rId70"/>
    <p:sldId id="354" r:id="rId71"/>
    <p:sldId id="355" r:id="rId72"/>
    <p:sldId id="356" r:id="rId73"/>
    <p:sldId id="352" r:id="rId74"/>
    <p:sldId id="303" r:id="rId75"/>
    <p:sldId id="305" r:id="rId76"/>
    <p:sldId id="306" r:id="rId77"/>
    <p:sldId id="308" r:id="rId78"/>
    <p:sldId id="307" r:id="rId79"/>
    <p:sldId id="309" r:id="rId80"/>
    <p:sldId id="311" r:id="rId81"/>
    <p:sldId id="312" r:id="rId82"/>
    <p:sldId id="313" r:id="rId83"/>
    <p:sldId id="314" r:id="rId84"/>
    <p:sldId id="469" r:id="rId85"/>
    <p:sldId id="470" r:id="rId86"/>
    <p:sldId id="471" r:id="rId87"/>
    <p:sldId id="315" r:id="rId88"/>
    <p:sldId id="316" r:id="rId89"/>
    <p:sldId id="323" r:id="rId90"/>
    <p:sldId id="317" r:id="rId91"/>
    <p:sldId id="318" r:id="rId92"/>
    <p:sldId id="358" r:id="rId93"/>
    <p:sldId id="335" r:id="rId94"/>
    <p:sldId id="359" r:id="rId95"/>
    <p:sldId id="336" r:id="rId96"/>
    <p:sldId id="337" r:id="rId97"/>
    <p:sldId id="338" r:id="rId98"/>
    <p:sldId id="360" r:id="rId99"/>
    <p:sldId id="361" r:id="rId100"/>
    <p:sldId id="340" r:id="rId101"/>
    <p:sldId id="341" r:id="rId102"/>
    <p:sldId id="342" r:id="rId103"/>
    <p:sldId id="345" r:id="rId104"/>
    <p:sldId id="344" r:id="rId105"/>
    <p:sldId id="346" r:id="rId106"/>
    <p:sldId id="347" r:id="rId107"/>
    <p:sldId id="348" r:id="rId108"/>
    <p:sldId id="349" r:id="rId109"/>
    <p:sldId id="325" r:id="rId1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923" autoAdjust="0"/>
  </p:normalViewPr>
  <p:slideViewPr>
    <p:cSldViewPr snapToGrid="0">
      <p:cViewPr varScale="1">
        <p:scale>
          <a:sx n="72" d="100"/>
          <a:sy n="72" d="100"/>
        </p:scale>
        <p:origin x="1350" y="66"/>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470068C-408F-4AA5-AFD8-252D21E2A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01C65AC-AEFE-4F13-A27E-E1B1557F16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9FEB4-E2A1-4251-8BAA-D5509E2FA845}" type="datetimeFigureOut">
              <a:rPr lang="es-ES" smtClean="0"/>
              <a:t>14/02/2020</a:t>
            </a:fld>
            <a:endParaRPr lang="es-ES"/>
          </a:p>
        </p:txBody>
      </p:sp>
      <p:sp>
        <p:nvSpPr>
          <p:cNvPr id="4" name="Marcador de pie de página 3">
            <a:extLst>
              <a:ext uri="{FF2B5EF4-FFF2-40B4-BE49-F238E27FC236}">
                <a16:creationId xmlns:a16="http://schemas.microsoft.com/office/drawing/2014/main" id="{8DB8F38F-A1A2-4136-B0E9-EA940502A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E474FFC-6E9D-4722-B695-280D2D4D2C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2FE6B-945A-4926-AE35-605D3B212F7E}" type="slidenum">
              <a:rPr lang="es-ES" smtClean="0"/>
              <a:t>‹Nº›</a:t>
            </a:fld>
            <a:endParaRPr lang="es-ES"/>
          </a:p>
        </p:txBody>
      </p:sp>
    </p:spTree>
    <p:extLst>
      <p:ext uri="{BB962C8B-B14F-4D97-AF65-F5344CB8AC3E}">
        <p14:creationId xmlns:p14="http://schemas.microsoft.com/office/powerpoint/2010/main" val="3419085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gradFill flip="none" rotWithShape="1">
            <a:gsLst>
              <a:gs pos="90000">
                <a:srgbClr val="FFFF00"/>
              </a:gs>
              <a:gs pos="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userDrawn="1"/>
        </p:nvPicPr>
        <p:blipFill>
          <a:blip r:embed="rId2"/>
          <a:stretch>
            <a:fillRect/>
          </a:stretch>
        </p:blipFill>
        <p:spPr>
          <a:xfrm>
            <a:off x="47554" y="3942376"/>
            <a:ext cx="9026142" cy="2787485"/>
          </a:xfrm>
          <a:prstGeom prst="rect">
            <a:avLst/>
          </a:prstGeom>
        </p:spPr>
      </p:pic>
      <p:pic>
        <p:nvPicPr>
          <p:cNvPr id="16" name="Imagen 15"/>
          <p:cNvPicPr>
            <a:picLocks noChangeAspect="1"/>
          </p:cNvPicPr>
          <p:nvPr userDrawn="1"/>
        </p:nvPicPr>
        <p:blipFill>
          <a:blip r:embed="rId3"/>
          <a:stretch>
            <a:fillRect/>
          </a:stretch>
        </p:blipFill>
        <p:spPr>
          <a:xfrm>
            <a:off x="935022" y="722994"/>
            <a:ext cx="7251207" cy="1633731"/>
          </a:xfrm>
          <a:prstGeom prst="rect">
            <a:avLst/>
          </a:prstGeom>
        </p:spPr>
      </p:pic>
      <p:sp>
        <p:nvSpPr>
          <p:cNvPr id="17" name="CuadroTexto 16"/>
          <p:cNvSpPr txBox="1"/>
          <p:nvPr userDrawn="1"/>
        </p:nvSpPr>
        <p:spPr>
          <a:xfrm>
            <a:off x="4266810" y="4585568"/>
            <a:ext cx="4989956" cy="769441"/>
          </a:xfrm>
          <a:prstGeom prst="rect">
            <a:avLst/>
          </a:prstGeom>
          <a:noFill/>
        </p:spPr>
        <p:txBody>
          <a:bodyPr wrap="none" rtlCol="0">
            <a:spAutoFit/>
          </a:bodyPr>
          <a:lstStyle/>
          <a:p>
            <a:r>
              <a:rPr lang="es-ES" sz="4400" dirty="0">
                <a:latin typeface="TrashHand" panose="00000400000000000000" pitchFamily="2" charset="0"/>
              </a:rPr>
              <a:t>Máster Data </a:t>
            </a:r>
            <a:r>
              <a:rPr lang="es-ES" sz="4400" dirty="0" err="1">
                <a:latin typeface="TrashHand" panose="00000400000000000000" pitchFamily="2" charset="0"/>
              </a:rPr>
              <a:t>Science</a:t>
            </a:r>
            <a:endParaRPr lang="es-ES" sz="4400" dirty="0">
              <a:latin typeface="TrashHand" panose="00000400000000000000" pitchFamily="2" charset="0"/>
            </a:endParaRPr>
          </a:p>
        </p:txBody>
      </p:sp>
      <p:sp>
        <p:nvSpPr>
          <p:cNvPr id="19" name="CuadroTexto 18"/>
          <p:cNvSpPr txBox="1"/>
          <p:nvPr userDrawn="1"/>
        </p:nvSpPr>
        <p:spPr>
          <a:xfrm>
            <a:off x="5544402" y="5355009"/>
            <a:ext cx="2024721" cy="707886"/>
          </a:xfrm>
          <a:prstGeom prst="rect">
            <a:avLst/>
          </a:prstGeom>
          <a:noFill/>
        </p:spPr>
        <p:txBody>
          <a:bodyPr wrap="none" rtlCol="0">
            <a:spAutoFit/>
          </a:bodyPr>
          <a:lstStyle/>
          <a:p>
            <a:pPr algn="ctr"/>
            <a:r>
              <a:rPr lang="es-ES" sz="2000" dirty="0">
                <a:latin typeface="Lato Thin" panose="020F0502020204030203" pitchFamily="34" charset="0"/>
                <a:ea typeface="Lato Thin" panose="020F0502020204030203" pitchFamily="34" charset="0"/>
                <a:cs typeface="Lato Thin" panose="020F0502020204030203" pitchFamily="34" charset="0"/>
              </a:rPr>
              <a:t>Barcelona, 2019.</a:t>
            </a:r>
          </a:p>
          <a:p>
            <a:pPr algn="ctr"/>
            <a:r>
              <a:rPr lang="es-ES" sz="2000" dirty="0">
                <a:latin typeface="Lato Thin" panose="020F0502020204030203" pitchFamily="34" charset="0"/>
                <a:ea typeface="Lato Thin" panose="020F0502020204030203" pitchFamily="34" charset="0"/>
                <a:cs typeface="Lato Thin" panose="020F0502020204030203" pitchFamily="34" charset="0"/>
              </a:rPr>
              <a:t>Henry Navarro</a:t>
            </a:r>
            <a:endParaRPr lang="es-ES" dirty="0">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938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27317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a:prstGeom prst="rect">
            <a:avLst/>
          </a:prstGeom>
        </p:spPr>
        <p:txBody>
          <a:bodyPr anchor="ctr">
            <a:normAutofit/>
          </a:bodyPr>
          <a:lstStyle>
            <a:lvl1pPr algn="ctr">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42940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a:prstGeom prst="rect">
            <a:avLst/>
          </a:prstGeom>
        </p:spPr>
        <p:txBody>
          <a:bodyPr anchor="ctr">
            <a:normAutofit/>
          </a:bodyPr>
          <a:lstStyle>
            <a:lvl1pPr marL="0" indent="0" algn="r">
              <a:buFontTx/>
              <a:buNone/>
              <a:defRPr sz="1800">
                <a:latin typeface="Lato" panose="020F0502020204030203" pitchFamily="34" charset="0"/>
                <a:ea typeface="Lato" panose="020F0502020204030203" pitchFamily="34" charset="0"/>
                <a:cs typeface="Lato"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176863" y="4343400"/>
            <a:ext cx="6798738" cy="1532467"/>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spTree>
    <p:extLst>
      <p:ext uri="{BB962C8B-B14F-4D97-AF65-F5344CB8AC3E}">
        <p14:creationId xmlns:p14="http://schemas.microsoft.com/office/powerpoint/2010/main" val="3898750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a:prstGeom prst="rect">
            <a:avLst/>
          </a:prstGeom>
        </p:spPr>
        <p:txBody>
          <a:bodyPr anchor="b">
            <a:normAutofit/>
          </a:bodyPr>
          <a:lstStyle>
            <a:lvl1pPr algn="l">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a:prstGeom prst="rect">
            <a:avLst/>
          </a:prstGeom>
        </p:spPr>
        <p:txBody>
          <a:bodyPr anchor="t">
            <a:normAutofit/>
          </a:bodyPr>
          <a:lstStyle>
            <a:lvl1pPr marL="0" indent="0" algn="l">
              <a:buNone/>
              <a:defRPr sz="18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89933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5" y="4529667"/>
            <a:ext cx="6798736" cy="1346200"/>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328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a:prstGeom prst="rect">
            <a:avLst/>
          </a:prstGeom>
        </p:spPr>
        <p:txBody>
          <a:bodyPr vert="horz" lIns="91440" tIns="45720" rIns="91440" bIns="45720" rtlCol="0" anchor="ctr">
            <a:normAutofit/>
          </a:bodyPr>
          <a:lstStyle>
            <a:lvl1pPr>
              <a:defRPr lang="en-US" sz="3200" b="0" dirty="0">
                <a:latin typeface="Lato" panose="020F0502020204030203" pitchFamily="34" charset="0"/>
                <a:ea typeface="Lato" panose="020F0502020204030203" pitchFamily="34" charset="0"/>
                <a:cs typeface="Lato" panose="020F0502020204030203" pitchFamily="34" charset="0"/>
              </a:defRPr>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6" y="4470400"/>
            <a:ext cx="6798734" cy="1405467"/>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318978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lgn="ct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7059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a:prstGeom prst="rect">
            <a:avLst/>
          </a:prstGeom>
        </p:spPr>
        <p:txBody>
          <a:bodyPr vert="eaVert"/>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70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94160"/>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1176866" y="2999586"/>
            <a:ext cx="6798736" cy="3444997"/>
          </a:xfrm>
          <a:prstGeom prst="rect">
            <a:avLst/>
          </a:prstGeom>
        </p:spPr>
        <p:txBody>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3605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a:prstGeom prst="rect">
            <a:avLst/>
          </a:prstGeom>
        </p:spPr>
        <p:txBody>
          <a:bodyPr anchor="b">
            <a:normAutofit/>
          </a:bodyPr>
          <a:lstStyle>
            <a:lvl1pPr algn="ctr">
              <a:defRPr sz="40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a:prstGeom prst="rect">
            <a:avLst/>
          </a:prstGeom>
        </p:spPr>
        <p:txBody>
          <a:bodyPr anchor="t">
            <a:normAutofit/>
          </a:bodyPr>
          <a:lstStyle>
            <a:lvl1pPr marL="0" indent="0" algn="ctr">
              <a:buNone/>
              <a:defRPr sz="24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95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53003"/>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69754"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38040"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3409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76868" y="3243263"/>
            <a:ext cx="3337560" cy="2706624"/>
          </a:xfrm>
          <a:prstGeom prst="rect">
            <a:avLst/>
          </a:prstGeom>
        </p:spPr>
        <p:txBody>
          <a:bodyPr>
            <a:normAutofit/>
          </a:bodyPr>
          <a:lstStyle>
            <a:lvl1pPr>
              <a:buClr>
                <a:srgbClr val="FFC000"/>
              </a:buClr>
              <a:defRPr/>
            </a:lvl1pPr>
            <a:lvl2pPr>
              <a:buClr>
                <a:srgbClr val="FFC000"/>
              </a:buClr>
              <a:defRPr/>
            </a:lvl2pPr>
            <a:lvl3pPr>
              <a:buClr>
                <a:srgbClr val="FFC000"/>
              </a:buClr>
              <a:defRPr/>
            </a:lvl3pPr>
            <a:lvl4pPr>
              <a:buClr>
                <a:srgbClr val="FFC000"/>
              </a:buClr>
              <a:defRPr/>
            </a:lvl4pPr>
            <a:lvl5pPr>
              <a:buClr>
                <a:srgbClr val="FFC000"/>
              </a:buClr>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41832" y="3243263"/>
            <a:ext cx="3337560" cy="2706624"/>
          </a:xfrm>
          <a:prstGeom prst="rect">
            <a:avLst/>
          </a:prstGeom>
        </p:spPr>
        <p:txBody>
          <a:bodyPr>
            <a:normAutofit/>
          </a:bodyPr>
          <a:lstStyle>
            <a:lvl1pPr>
              <a:buClr>
                <a:srgbClr val="FFC000"/>
              </a:buClr>
              <a:defRPr>
                <a:solidFill>
                  <a:schemeClr val="tx1"/>
                </a:solidFill>
              </a:defRPr>
            </a:lvl1pPr>
            <a:lvl2pPr>
              <a:buClr>
                <a:srgbClr val="FFC000"/>
              </a:buClr>
              <a:defRPr>
                <a:solidFill>
                  <a:schemeClr val="tx1"/>
                </a:solidFill>
              </a:defRPr>
            </a:lvl2pPr>
            <a:lvl3pPr>
              <a:buClr>
                <a:srgbClr val="FFC000"/>
              </a:buClr>
              <a:defRPr>
                <a:solidFill>
                  <a:schemeClr val="tx1"/>
                </a:solidFill>
              </a:defRPr>
            </a:lvl3pPr>
            <a:lvl4pPr>
              <a:buClr>
                <a:srgbClr val="FFC000"/>
              </a:buClr>
              <a:defRPr>
                <a:solidFill>
                  <a:schemeClr val="tx1"/>
                </a:solidFill>
              </a:defRPr>
            </a:lvl4pPr>
            <a:lvl5pPr>
              <a:buClr>
                <a:srgbClr val="FFC000"/>
              </a:buClr>
              <a:defRPr>
                <a:solidFill>
                  <a:schemeClr val="tx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356670" y="5960533"/>
            <a:ext cx="1148283" cy="279400"/>
          </a:xfrm>
          <a:prstGeom prst="rect">
            <a:avLst/>
          </a:prstGeom>
        </p:spPr>
        <p:txBody>
          <a:bodyPr/>
          <a:lstStyle/>
          <a:p>
            <a:fld id="{35E2C831-D356-4170-8C02-468989B55DBF}" type="datetimeFigureOut">
              <a:rPr lang="es-ES" smtClean="0"/>
              <a:t>14/02/2020</a:t>
            </a:fld>
            <a:endParaRPr lang="es-E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s-ES"/>
          </a:p>
        </p:txBody>
      </p:sp>
      <p:sp>
        <p:nvSpPr>
          <p:cNvPr id="9" name="Slide Number Placeholder 8"/>
          <p:cNvSpPr>
            <a:spLocks noGrp="1"/>
          </p:cNvSpPr>
          <p:nvPr>
            <p:ph type="sldNum" sz="quarter" idx="12"/>
          </p:nvPr>
        </p:nvSpPr>
        <p:spPr>
          <a:xfrm>
            <a:off x="7580091" y="5960533"/>
            <a:ext cx="395510" cy="279400"/>
          </a:xfrm>
          <a:prstGeom prst="rect">
            <a:avLst/>
          </a:prstGeom>
        </p:spPr>
        <p:txBody>
          <a:bodyPr/>
          <a:lstStyle/>
          <a:p>
            <a:fld id="{1E48A28E-047F-456C-9E87-EBF468AA978C}"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85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8509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a:prstGeom prst="rect">
            <a:avLst/>
          </a:prstGeom>
        </p:spPr>
        <p:txBody>
          <a:bodyPr anchor="ct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369802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19255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19"/>
          <a:stretch>
            <a:fillRect/>
          </a:stretch>
        </p:blipFill>
        <p:spPr>
          <a:xfrm>
            <a:off x="6838236" y="140676"/>
            <a:ext cx="2136953" cy="590843"/>
          </a:xfrm>
          <a:prstGeom prst="rect">
            <a:avLst/>
          </a:prstGeom>
        </p:spPr>
      </p:pic>
      <p:sp>
        <p:nvSpPr>
          <p:cNvPr id="13" name="CuadroTexto 12"/>
          <p:cNvSpPr txBox="1"/>
          <p:nvPr userDrawn="1"/>
        </p:nvSpPr>
        <p:spPr>
          <a:xfrm>
            <a:off x="267231" y="209653"/>
            <a:ext cx="4810612" cy="461665"/>
          </a:xfrm>
          <a:prstGeom prst="rect">
            <a:avLst/>
          </a:prstGeom>
          <a:noFill/>
        </p:spPr>
        <p:txBody>
          <a:bodyPr wrap="none" rtlCol="0">
            <a:spAutoFit/>
          </a:bodyPr>
          <a:lstStyle/>
          <a:p>
            <a:r>
              <a:rPr lang="es-ES" sz="2400" dirty="0">
                <a:latin typeface="TrashHand" panose="00000400000000000000" pitchFamily="2" charset="0"/>
              </a:rPr>
              <a:t>Máster Data </a:t>
            </a:r>
            <a:r>
              <a:rPr lang="es-ES" sz="2400" dirty="0" err="1">
                <a:latin typeface="TrashHand" panose="00000400000000000000" pitchFamily="2" charset="0"/>
              </a:rPr>
              <a:t>Science</a:t>
            </a:r>
            <a:r>
              <a:rPr lang="es-ES" sz="2400" dirty="0">
                <a:latin typeface="TrashHand" panose="00000400000000000000" pitchFamily="2" charset="0"/>
              </a:rPr>
              <a:t>, Barcelona 2019</a:t>
            </a:r>
          </a:p>
        </p:txBody>
      </p:sp>
      <p:cxnSp>
        <p:nvCxnSpPr>
          <p:cNvPr id="14" name="Conector recto 13"/>
          <p:cNvCxnSpPr/>
          <p:nvPr userDrawn="1"/>
        </p:nvCxnSpPr>
        <p:spPr>
          <a:xfrm>
            <a:off x="0" y="880584"/>
            <a:ext cx="9144000" cy="0"/>
          </a:xfrm>
          <a:prstGeom prst="line">
            <a:avLst/>
          </a:prstGeom>
          <a:ln cmpd="sng">
            <a:gradFill flip="none" rotWithShape="1">
              <a:gsLst>
                <a:gs pos="100000">
                  <a:srgbClr val="FDBB4B"/>
                </a:gs>
                <a:gs pos="0">
                  <a:srgbClr val="FFFF00"/>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pic>
        <p:nvPicPr>
          <p:cNvPr id="15" name="Imagen 14"/>
          <p:cNvPicPr>
            <a:picLocks noChangeAspect="1"/>
          </p:cNvPicPr>
          <p:nvPr userDrawn="1"/>
        </p:nvPicPr>
        <p:blipFill>
          <a:blip r:embed="rId20"/>
          <a:stretch>
            <a:fillRect/>
          </a:stretch>
        </p:blipFill>
        <p:spPr>
          <a:xfrm>
            <a:off x="0" y="1149414"/>
            <a:ext cx="5598153" cy="5736721"/>
          </a:xfrm>
          <a:prstGeom prst="rect">
            <a:avLst/>
          </a:prstGeom>
        </p:spPr>
      </p:pic>
    </p:spTree>
    <p:extLst>
      <p:ext uri="{BB962C8B-B14F-4D97-AF65-F5344CB8AC3E}">
        <p14:creationId xmlns:p14="http://schemas.microsoft.com/office/powerpoint/2010/main" val="10123106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goo.gl/9eeHAz"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linkedin.com/in/henrymlearnin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fhernanb.github.io/libro_regresion/selec.html#funcion-stepaic" TargetMode="External"/><Relationship Id="rId2" Type="http://schemas.openxmlformats.org/officeDocument/2006/relationships/hyperlink" Target="https://en.wikipedia.org/wiki/Likelihood_function" TargetMode="Externa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stats.stackexchange.com/questions/59085/how-to-test-for-simultaneous-equality-of-choosen-coefficients-in-logit-or-probit/59093#5909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cs229.stanford.edu/notes/cs229-notes3.pdf"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0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Dataset</a:t>
            </a:r>
            <a:r>
              <a:rPr lang="es-ES" dirty="0"/>
              <a:t> de </a:t>
            </a:r>
            <a:r>
              <a:rPr lang="es-ES" dirty="0" err="1"/>
              <a:t>train</a:t>
            </a:r>
            <a:r>
              <a:rPr lang="es-ES" dirty="0"/>
              <a:t> y test.</a:t>
            </a:r>
            <a:br>
              <a:rPr lang="es-ES" dirty="0"/>
            </a:br>
            <a:endParaRPr lang="es-ES" dirty="0"/>
          </a:p>
        </p:txBody>
      </p:sp>
      <p:pic>
        <p:nvPicPr>
          <p:cNvPr id="59396" name="Picture 4" descr="https://upload.wikimedia.org/wikipedia/commons/thumb/0/0e/Traintest.svg/700px-Traintest.svg.png">
            <a:extLst>
              <a:ext uri="{FF2B5EF4-FFF2-40B4-BE49-F238E27FC236}">
                <a16:creationId xmlns:a16="http://schemas.microsoft.com/office/drawing/2014/main" id="{DF3F1738-70DF-4268-9EA9-B634A40B1C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825" y="2387810"/>
            <a:ext cx="8889445" cy="333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362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lineal</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894614" y="17897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sz="2800" dirty="0"/>
                  <a:t>Distancia de </a:t>
                </a:r>
                <a:r>
                  <a:rPr lang="es-ES" sz="2800" dirty="0" err="1"/>
                  <a:t>cook</a:t>
                </a:r>
                <a:r>
                  <a:rPr lang="es-ES" sz="2800" dirty="0"/>
                  <a:t>.</a:t>
                </a:r>
              </a:p>
              <a:p>
                <a:r>
                  <a:rPr lang="es-ES" sz="2800" dirty="0"/>
                  <a:t>Se pretende que la variable respuesta/independiente, tenga distribución normal</a:t>
                </a:r>
              </a:p>
              <a:p>
                <a14:m>
                  <m:oMath xmlns:m="http://schemas.openxmlformats.org/officeDocument/2006/math">
                    <m:sSup>
                      <m:sSupPr>
                        <m:ctrlPr>
                          <a:rPr lang="es-ES" sz="2800" b="0" i="1" smtClean="0">
                            <a:latin typeface="Cambria Math" panose="02040503050406030204" pitchFamily="18" charset="0"/>
                          </a:rPr>
                        </m:ctrlPr>
                      </m:sSupPr>
                      <m:e>
                        <m:r>
                          <a:rPr lang="es-ES" sz="2800" b="0" i="1" smtClean="0">
                            <a:latin typeface="Cambria Math" panose="02040503050406030204" pitchFamily="18" charset="0"/>
                          </a:rPr>
                          <m:t>𝑅</m:t>
                        </m:r>
                      </m:e>
                      <m:sup>
                        <m:r>
                          <a:rPr lang="es-ES" sz="2800" b="0" i="1" smtClean="0">
                            <a:latin typeface="Cambria Math" panose="02040503050406030204" pitchFamily="18" charset="0"/>
                          </a:rPr>
                          <m:t>2</m:t>
                        </m:r>
                      </m:sup>
                    </m:sSup>
                  </m:oMath>
                </a14:m>
                <a:r>
                  <a:rPr lang="es-ES" sz="2800" dirty="0"/>
                  <a:t> no te confíes, pero tenlo en cuenta siempre.</a:t>
                </a:r>
              </a:p>
              <a:p>
                <a:r>
                  <a:rPr lang="es-ES" sz="2800" dirty="0"/>
                  <a:t>¿Recuerdas los residuales?</a:t>
                </a:r>
              </a:p>
              <a:p>
                <a:pPr marL="0" indent="0">
                  <a:buFont typeface="Arial"/>
                  <a:buNone/>
                </a:pPr>
                <a:endParaRPr lang="es-ES" sz="2800" dirty="0"/>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894614" y="1789773"/>
                <a:ext cx="7354772" cy="4289110"/>
              </a:xfrm>
              <a:prstGeom prst="rect">
                <a:avLst/>
              </a:prstGeom>
              <a:blipFill>
                <a:blip r:embed="rId2"/>
                <a:stretch>
                  <a:fillRect l="-1907" t="-2276"/>
                </a:stretch>
              </a:blipFill>
            </p:spPr>
            <p:txBody>
              <a:bodyPr/>
              <a:lstStyle/>
              <a:p>
                <a:r>
                  <a:rPr lang="es-ES">
                    <a:noFill/>
                  </a:rPr>
                  <a:t> </a:t>
                </a:r>
              </a:p>
            </p:txBody>
          </p:sp>
        </mc:Fallback>
      </mc:AlternateContent>
    </p:spTree>
    <p:extLst>
      <p:ext uri="{BB962C8B-B14F-4D97-AF65-F5344CB8AC3E}">
        <p14:creationId xmlns:p14="http://schemas.microsoft.com/office/powerpoint/2010/main" val="10296179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logística</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Modelo más básico y a la vez útil.</a:t>
                </a:r>
              </a:p>
              <a:p>
                <a:r>
                  <a:rPr lang="es-ES" dirty="0"/>
                  <a:t>Interpretar los coeficientes</a:t>
                </a:r>
              </a:p>
              <a:p>
                <a:pPr marL="0" indent="0" algn="just">
                  <a:buNone/>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𝑝</m:t>
                      </m:r>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1+</m:t>
                          </m:r>
                          <m:sSup>
                            <m:sSupPr>
                              <m:ctrlPr>
                                <a:rPr lang="es-ES" i="1">
                                  <a:latin typeface="Cambria Math" panose="02040503050406030204" pitchFamily="18" charset="0"/>
                                </a:rPr>
                              </m:ctrlPr>
                            </m:sSupPr>
                            <m:e>
                              <m:r>
                                <a:rPr lang="es-ES" i="1">
                                  <a:latin typeface="Cambria Math" panose="02040503050406030204" pitchFamily="18" charset="0"/>
                                </a:rPr>
                                <m:t>𝑒</m:t>
                              </m:r>
                            </m:e>
                            <m:sup>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2</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𝑛</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sup>
                          </m:sSup>
                        </m:den>
                      </m:f>
                    </m:oMath>
                  </m:oMathPara>
                </a14:m>
                <a:endParaRPr lang="es-ES" dirty="0"/>
              </a:p>
              <a:p>
                <a:r>
                  <a:rPr lang="es-ES" dirty="0"/>
                  <a:t>Variables </a:t>
                </a:r>
                <a:r>
                  <a:rPr lang="es-ES" dirty="0" err="1"/>
                  <a:t>correladas</a:t>
                </a:r>
                <a:r>
                  <a:rPr lang="es-ES" dirty="0"/>
                  <a:t>/correlacionadas disminuyen el poder predictivo.</a:t>
                </a:r>
              </a:p>
              <a:p>
                <a:r>
                  <a:rPr lang="es-ES" dirty="0" err="1"/>
                  <a:t>Cutoff</a:t>
                </a:r>
                <a:r>
                  <a:rPr lang="es-ES" dirty="0"/>
                  <a:t>: decide si el valor es TRUE o FALSE. ¿cómo debes elegirlo?</a:t>
                </a:r>
              </a:p>
              <a:p>
                <a:pPr marL="0" indent="0">
                  <a:buNone/>
                </a:pPr>
                <a:endParaRPr lang="es-ES" dirty="0"/>
              </a:p>
              <a:p>
                <a:pPr marL="0" indent="0">
                  <a:buFont typeface="Arial"/>
                  <a:buNone/>
                </a:pPr>
                <a:endParaRPr lang="es-ES" dirty="0"/>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976428" y="2005673"/>
                <a:ext cx="7354772" cy="4289110"/>
              </a:xfrm>
              <a:prstGeom prst="rect">
                <a:avLst/>
              </a:prstGeom>
              <a:blipFill>
                <a:blip r:embed="rId2"/>
                <a:stretch>
                  <a:fillRect l="-1491" t="-1847" r="-1740"/>
                </a:stretch>
              </a:blipFill>
            </p:spPr>
            <p:txBody>
              <a:bodyPr/>
              <a:lstStyle/>
              <a:p>
                <a:r>
                  <a:rPr lang="es-ES">
                    <a:noFill/>
                  </a:rPr>
                  <a:t> </a:t>
                </a:r>
              </a:p>
            </p:txBody>
          </p:sp>
        </mc:Fallback>
      </mc:AlternateContent>
    </p:spTree>
    <p:extLst>
      <p:ext uri="{BB962C8B-B14F-4D97-AF65-F5344CB8AC3E}">
        <p14:creationId xmlns:p14="http://schemas.microsoft.com/office/powerpoint/2010/main" val="39002012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Decision</a:t>
            </a:r>
            <a:r>
              <a:rPr lang="es-ES" sz="3600" dirty="0"/>
              <a:t> </a:t>
            </a:r>
            <a:r>
              <a:rPr lang="es-ES" sz="3600" dirty="0" err="1"/>
              <a:t>Trees</a:t>
            </a:r>
            <a:endParaRPr lang="es-ES" sz="3600" dirty="0"/>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Estimación y clasificación</a:t>
            </a:r>
          </a:p>
          <a:p>
            <a:r>
              <a:rPr lang="es-ES" dirty="0"/>
              <a:t>Conceptos claros: </a:t>
            </a:r>
            <a:r>
              <a:rPr lang="es-ES" dirty="0" err="1"/>
              <a:t>Root</a:t>
            </a:r>
            <a:r>
              <a:rPr lang="es-ES" dirty="0"/>
              <a:t> </a:t>
            </a:r>
            <a:r>
              <a:rPr lang="es-ES" dirty="0" err="1"/>
              <a:t>Node</a:t>
            </a:r>
            <a:r>
              <a:rPr lang="es-ES" dirty="0"/>
              <a:t>, </a:t>
            </a:r>
            <a:r>
              <a:rPr lang="es-ES" dirty="0" err="1"/>
              <a:t>Splitting</a:t>
            </a:r>
            <a:r>
              <a:rPr lang="es-ES" dirty="0"/>
              <a:t>, </a:t>
            </a:r>
            <a:r>
              <a:rPr lang="es-ES" dirty="0" err="1"/>
              <a:t>Decision</a:t>
            </a:r>
            <a:r>
              <a:rPr lang="es-ES" dirty="0"/>
              <a:t> </a:t>
            </a:r>
            <a:r>
              <a:rPr lang="es-ES" dirty="0" err="1"/>
              <a:t>Node</a:t>
            </a:r>
            <a:r>
              <a:rPr lang="es-ES" dirty="0"/>
              <a:t>, Terminal </a:t>
            </a:r>
            <a:r>
              <a:rPr lang="es-ES" dirty="0" err="1"/>
              <a:t>Node</a:t>
            </a:r>
            <a:r>
              <a:rPr lang="es-ES" dirty="0"/>
              <a:t>, </a:t>
            </a:r>
            <a:r>
              <a:rPr lang="es-ES" dirty="0" err="1"/>
              <a:t>Parent</a:t>
            </a:r>
            <a:r>
              <a:rPr lang="es-ES" dirty="0"/>
              <a:t> </a:t>
            </a:r>
            <a:r>
              <a:rPr lang="es-ES" dirty="0" err="1"/>
              <a:t>Node</a:t>
            </a:r>
            <a:r>
              <a:rPr lang="es-ES" dirty="0"/>
              <a:t>, Child </a:t>
            </a:r>
            <a:r>
              <a:rPr lang="es-ES" dirty="0" err="1"/>
              <a:t>Node</a:t>
            </a:r>
            <a:r>
              <a:rPr lang="es-ES" dirty="0"/>
              <a:t>, </a:t>
            </a:r>
            <a:r>
              <a:rPr lang="es-ES" dirty="0" err="1"/>
              <a:t>Pruning</a:t>
            </a:r>
            <a:r>
              <a:rPr lang="es-ES" dirty="0"/>
              <a:t>, Branch.</a:t>
            </a:r>
          </a:p>
          <a:p>
            <a:r>
              <a:rPr lang="es-ES" dirty="0"/>
              <a:t>Fácil de interpretar.</a:t>
            </a:r>
          </a:p>
          <a:p>
            <a:r>
              <a:rPr lang="es-ES" dirty="0"/>
              <a:t>Poco robustos.</a:t>
            </a:r>
          </a:p>
          <a:p>
            <a:r>
              <a:rPr lang="es-ES" dirty="0"/>
              <a:t>No obtenemos una probabilidad.</a:t>
            </a:r>
          </a:p>
          <a:p>
            <a:pPr marL="0" indent="0">
              <a:buNone/>
            </a:pPr>
            <a:endParaRPr lang="es-ES" dirty="0"/>
          </a:p>
          <a:p>
            <a:pPr marL="0" indent="0">
              <a:buFont typeface="Arial"/>
              <a:buNone/>
            </a:pPr>
            <a:endParaRPr lang="es-ES" dirty="0"/>
          </a:p>
        </p:txBody>
      </p:sp>
    </p:spTree>
    <p:extLst>
      <p:ext uri="{BB962C8B-B14F-4D97-AF65-F5344CB8AC3E}">
        <p14:creationId xmlns:p14="http://schemas.microsoft.com/office/powerpoint/2010/main" val="5325991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Random</a:t>
            </a:r>
            <a:r>
              <a:rPr lang="es-ES" sz="3600" dirty="0"/>
              <a:t> Forest</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clasificación y estimación.</a:t>
            </a:r>
          </a:p>
          <a:p>
            <a:r>
              <a:rPr lang="es-ES" dirty="0" err="1"/>
              <a:t>Ensemble</a:t>
            </a:r>
            <a:r>
              <a:rPr lang="es-ES" dirty="0"/>
              <a:t> </a:t>
            </a:r>
            <a:r>
              <a:rPr lang="es-ES" dirty="0" err="1"/>
              <a:t>Learning</a:t>
            </a:r>
            <a:r>
              <a:rPr lang="es-ES" dirty="0"/>
              <a:t>: ¿utilizar al hombre más fuerte del mundo para mover un coche o muchos hombres normales?</a:t>
            </a:r>
          </a:p>
          <a:p>
            <a:r>
              <a:rPr lang="es-ES" dirty="0"/>
              <a:t>Promedio de muchos árboles de decisión.</a:t>
            </a:r>
          </a:p>
          <a:p>
            <a:r>
              <a:rPr lang="es-ES" dirty="0"/>
              <a:t>Suelen ser robustos, a diferencia de los </a:t>
            </a:r>
            <a:r>
              <a:rPr lang="es-ES" dirty="0" err="1"/>
              <a:t>Decision</a:t>
            </a:r>
            <a:r>
              <a:rPr lang="es-ES" dirty="0"/>
              <a:t> </a:t>
            </a:r>
            <a:r>
              <a:rPr lang="es-ES" dirty="0" err="1"/>
              <a:t>Trees</a:t>
            </a:r>
            <a:r>
              <a:rPr lang="es-ES" dirty="0"/>
              <a:t>.</a:t>
            </a:r>
          </a:p>
          <a:p>
            <a:pPr marL="0" indent="0">
              <a:buFont typeface="Arial"/>
              <a:buNone/>
            </a:pPr>
            <a:endParaRPr lang="es-ES" dirty="0"/>
          </a:p>
        </p:txBody>
      </p:sp>
    </p:spTree>
    <p:extLst>
      <p:ext uri="{BB962C8B-B14F-4D97-AF65-F5344CB8AC3E}">
        <p14:creationId xmlns:p14="http://schemas.microsoft.com/office/powerpoint/2010/main" val="34509491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SVM</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clasificación y estimación (aunque no lo hayamos visto (SVR)).</a:t>
            </a:r>
          </a:p>
          <a:p>
            <a:r>
              <a:rPr lang="es-ES" dirty="0"/>
              <a:t>En dos dimensiones: una recta separa las clases.</a:t>
            </a:r>
          </a:p>
          <a:p>
            <a:r>
              <a:rPr lang="es-ES" dirty="0"/>
              <a:t>En tres dimensiones: un plano separar las clases</a:t>
            </a:r>
          </a:p>
          <a:p>
            <a:r>
              <a:rPr lang="es-ES" dirty="0"/>
              <a:t>En problemas no lineales: </a:t>
            </a:r>
            <a:r>
              <a:rPr lang="es-ES" dirty="0" err="1"/>
              <a:t>Kernel</a:t>
            </a:r>
            <a:r>
              <a:rPr lang="es-ES" dirty="0"/>
              <a:t> </a:t>
            </a:r>
            <a:r>
              <a:rPr lang="es-ES" dirty="0" err="1"/>
              <a:t>trick</a:t>
            </a:r>
            <a:r>
              <a:rPr lang="es-ES" dirty="0"/>
              <a:t>.</a:t>
            </a:r>
          </a:p>
          <a:p>
            <a:r>
              <a:rPr lang="es-ES" dirty="0"/>
              <a:t>No son del todo robustos.</a:t>
            </a:r>
          </a:p>
          <a:p>
            <a:pPr marL="0" indent="0">
              <a:buFont typeface="Arial"/>
              <a:buNone/>
            </a:pPr>
            <a:endParaRPr lang="es-ES" dirty="0"/>
          </a:p>
        </p:txBody>
      </p:sp>
    </p:spTree>
    <p:extLst>
      <p:ext uri="{BB962C8B-B14F-4D97-AF65-F5344CB8AC3E}">
        <p14:creationId xmlns:p14="http://schemas.microsoft.com/office/powerpoint/2010/main" val="33132883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Splines</a:t>
            </a:r>
            <a:r>
              <a:rPr lang="es-ES" sz="3600" dirty="0"/>
              <a:t> cúbicos</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estimación.</a:t>
            </a:r>
          </a:p>
          <a:p>
            <a:r>
              <a:rPr lang="es-ES" dirty="0"/>
              <a:t>Polinomio de grado 3 en los intervalos deseados.</a:t>
            </a:r>
          </a:p>
          <a:p>
            <a:r>
              <a:rPr lang="es-ES" dirty="0" err="1"/>
              <a:t>Smoothed</a:t>
            </a:r>
            <a:r>
              <a:rPr lang="es-ES" dirty="0"/>
              <a:t> </a:t>
            </a:r>
            <a:r>
              <a:rPr lang="es-ES" dirty="0" err="1"/>
              <a:t>splines</a:t>
            </a:r>
            <a:r>
              <a:rPr lang="es-ES" dirty="0"/>
              <a:t>: polinomio de grado 3 en todo el dominio de acuerdo a cada grado de libertad.</a:t>
            </a:r>
          </a:p>
          <a:p>
            <a:r>
              <a:rPr lang="es-ES" dirty="0"/>
              <a:t>No uno, ni dos sino tres grados debe ser el polinomio.</a:t>
            </a:r>
          </a:p>
          <a:p>
            <a:r>
              <a:rPr lang="es-ES" dirty="0"/>
              <a:t>Tampoco cuatro, cinco o más.</a:t>
            </a:r>
          </a:p>
          <a:p>
            <a:pPr marL="0" indent="0">
              <a:buFont typeface="Arial"/>
              <a:buNone/>
            </a:pPr>
            <a:endParaRPr lang="es-ES" dirty="0"/>
          </a:p>
        </p:txBody>
      </p:sp>
    </p:spTree>
    <p:extLst>
      <p:ext uri="{BB962C8B-B14F-4D97-AF65-F5344CB8AC3E}">
        <p14:creationId xmlns:p14="http://schemas.microsoft.com/office/powerpoint/2010/main" val="3812564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21715" y="1620496"/>
            <a:ext cx="2900569" cy="1351304"/>
          </a:xfrm>
        </p:spPr>
        <p:txBody>
          <a:bodyPr/>
          <a:lstStyle/>
          <a:p>
            <a:r>
              <a:rPr lang="es-ES" sz="8000" dirty="0"/>
              <a:t>Fin…</a:t>
            </a:r>
          </a:p>
        </p:txBody>
      </p:sp>
      <p:pic>
        <p:nvPicPr>
          <p:cNvPr id="46082" name="Picture 2" descr="Resultado de imagen de aplausos gif">
            <a:extLst>
              <a:ext uri="{FF2B5EF4-FFF2-40B4-BE49-F238E27FC236}">
                <a16:creationId xmlns:a16="http://schemas.microsoft.com/office/drawing/2014/main" id="{AFC32D58-9586-4886-9F2F-4329F988D7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76499" y="3352800"/>
            <a:ext cx="4191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1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Overfitting</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436032" y="1782418"/>
            <a:ext cx="4135968" cy="3729382"/>
          </a:xfrm>
        </p:spPr>
        <p:txBody>
          <a:bodyPr/>
          <a:lstStyle/>
          <a:p>
            <a:pPr algn="just"/>
            <a:r>
              <a:rPr lang="es-ES" sz="1600" dirty="0"/>
              <a:t>Es el efecto de sobreentrenar un algoritmo de aprendizaje con unos ciertos datos para los que se conoce el resultado deseado.</a:t>
            </a:r>
          </a:p>
          <a:p>
            <a:pPr algn="just"/>
            <a:r>
              <a:rPr lang="es-ES" sz="1600" dirty="0"/>
              <a:t>El algoritmo de aprendizaje debe alcanzar un estado en el que será capaz de predecir el resultado en otros casos a partir de lo aprendido con los datos de entrenamiento, generalizando para poder resolver situaciones distintas a las acaecidas durante el entrenamiento.</a:t>
            </a:r>
          </a:p>
          <a:p>
            <a:pPr algn="just"/>
            <a:r>
              <a:rPr lang="es-ES" sz="1600" dirty="0"/>
              <a:t>Cuando un sistema se entrena demasiado (se sobreentrena) o se entrena con datos extraños, el algoritmo de aprendizaje puede quedar ajustado a unas características muy específicas de los datos de entrenamiento que no tienen relación con la función objetivo. </a:t>
            </a:r>
          </a:p>
        </p:txBody>
      </p:sp>
      <p:pic>
        <p:nvPicPr>
          <p:cNvPr id="59394" name="Picture 2" descr="Resultado de imagen de overfitted model">
            <a:extLst>
              <a:ext uri="{FF2B5EF4-FFF2-40B4-BE49-F238E27FC236}">
                <a16:creationId xmlns:a16="http://schemas.microsoft.com/office/drawing/2014/main" id="{DEE0207D-F0A6-4910-B55B-43053FD0D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210" y="2142158"/>
            <a:ext cx="4101457" cy="410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5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Matriz de confusión</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172632" y="2135986"/>
            <a:ext cx="6798736" cy="3444997"/>
          </a:xfrm>
        </p:spPr>
        <p:txBody>
          <a:bodyPr/>
          <a:lstStyle/>
          <a:p>
            <a:r>
              <a:rPr lang="es-ES" sz="3600" dirty="0"/>
              <a:t>Observado vs. Predicción</a:t>
            </a:r>
          </a:p>
        </p:txBody>
      </p:sp>
      <p:pic>
        <p:nvPicPr>
          <p:cNvPr id="6" name="Imagen 5">
            <a:extLst>
              <a:ext uri="{FF2B5EF4-FFF2-40B4-BE49-F238E27FC236}">
                <a16:creationId xmlns:a16="http://schemas.microsoft.com/office/drawing/2014/main" id="{BA8C5649-C36E-4034-ABA5-DF8AEEEB36BB}"/>
              </a:ext>
            </a:extLst>
          </p:cNvPr>
          <p:cNvPicPr>
            <a:picLocks noChangeAspect="1"/>
          </p:cNvPicPr>
          <p:nvPr/>
        </p:nvPicPr>
        <p:blipFill rotWithShape="1">
          <a:blip r:embed="rId2"/>
          <a:srcRect l="14028" t="21838" r="55417" b="57905"/>
          <a:stretch/>
        </p:blipFill>
        <p:spPr>
          <a:xfrm>
            <a:off x="1240366" y="3429000"/>
            <a:ext cx="6663268" cy="2483584"/>
          </a:xfrm>
          <a:prstGeom prst="rect">
            <a:avLst/>
          </a:prstGeom>
        </p:spPr>
      </p:pic>
    </p:spTree>
    <p:extLst>
      <p:ext uri="{BB962C8B-B14F-4D97-AF65-F5344CB8AC3E}">
        <p14:creationId xmlns:p14="http://schemas.microsoft.com/office/powerpoint/2010/main" val="2250426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Matriz de confusión</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172632" y="2135986"/>
            <a:ext cx="6798736" cy="3444997"/>
          </a:xfrm>
        </p:spPr>
        <p:txBody>
          <a:bodyPr/>
          <a:lstStyle/>
          <a:p>
            <a:r>
              <a:rPr lang="es-ES" sz="3600" dirty="0"/>
              <a:t>Observado vs. Predicción</a:t>
            </a:r>
          </a:p>
        </p:txBody>
      </p:sp>
      <p:pic>
        <p:nvPicPr>
          <p:cNvPr id="3" name="Imagen 2">
            <a:extLst>
              <a:ext uri="{FF2B5EF4-FFF2-40B4-BE49-F238E27FC236}">
                <a16:creationId xmlns:a16="http://schemas.microsoft.com/office/drawing/2014/main" id="{C74B57F5-ABA1-4BA1-A360-3ACB14E5CD5D}"/>
              </a:ext>
            </a:extLst>
          </p:cNvPr>
          <p:cNvPicPr>
            <a:picLocks noChangeAspect="1"/>
          </p:cNvPicPr>
          <p:nvPr/>
        </p:nvPicPr>
        <p:blipFill rotWithShape="1">
          <a:blip r:embed="rId2"/>
          <a:srcRect l="14922" t="54765" r="35294" b="18056"/>
          <a:stretch/>
        </p:blipFill>
        <p:spPr>
          <a:xfrm>
            <a:off x="482600" y="3263900"/>
            <a:ext cx="7962900" cy="2444083"/>
          </a:xfrm>
          <a:prstGeom prst="rect">
            <a:avLst/>
          </a:prstGeom>
        </p:spPr>
      </p:pic>
    </p:spTree>
    <p:extLst>
      <p:ext uri="{BB962C8B-B14F-4D97-AF65-F5344CB8AC3E}">
        <p14:creationId xmlns:p14="http://schemas.microsoft.com/office/powerpoint/2010/main" val="64120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K-</a:t>
            </a:r>
            <a:r>
              <a:rPr lang="es-ES" dirty="0" err="1"/>
              <a:t>fold</a:t>
            </a:r>
            <a:r>
              <a:rPr lang="es-ES" dirty="0"/>
              <a:t> Cross </a:t>
            </a:r>
            <a:r>
              <a:rPr lang="es-ES" dirty="0" err="1"/>
              <a:t>Validation</a:t>
            </a:r>
            <a:r>
              <a:rPr lang="es-ES" dirty="0"/>
              <a:t> </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220132" y="1729586"/>
            <a:ext cx="3638804" cy="4747414"/>
          </a:xfrm>
        </p:spPr>
        <p:txBody>
          <a:bodyPr/>
          <a:lstStyle/>
          <a:p>
            <a:pPr algn="just"/>
            <a:r>
              <a:rPr lang="es-ES" sz="1600" dirty="0">
                <a:solidFill>
                  <a:schemeClr val="tx1"/>
                </a:solidFill>
              </a:rPr>
              <a:t>En la </a:t>
            </a:r>
            <a:r>
              <a:rPr lang="es-ES" sz="1600" i="1" dirty="0">
                <a:solidFill>
                  <a:schemeClr val="tx1"/>
                </a:solidFill>
              </a:rPr>
              <a:t>K-</a:t>
            </a:r>
            <a:r>
              <a:rPr lang="es-ES" sz="1600" i="1" dirty="0" err="1">
                <a:solidFill>
                  <a:schemeClr val="tx1"/>
                </a:solidFill>
              </a:rPr>
              <a:t>fold</a:t>
            </a:r>
            <a:r>
              <a:rPr lang="es-ES" sz="1600" i="1" dirty="0">
                <a:solidFill>
                  <a:schemeClr val="tx1"/>
                </a:solidFill>
              </a:rPr>
              <a:t> </a:t>
            </a:r>
            <a:r>
              <a:rPr lang="es-ES" sz="1600" i="1" dirty="0" err="1">
                <a:solidFill>
                  <a:schemeClr val="tx1"/>
                </a:solidFill>
              </a:rPr>
              <a:t>cross-validation</a:t>
            </a:r>
            <a:r>
              <a:rPr lang="es-ES" sz="1600" dirty="0">
                <a:solidFill>
                  <a:schemeClr val="tx1"/>
                </a:solidFill>
              </a:rPr>
              <a:t> los datos de muestra se dividen en K subconjuntos. Uno de los subconjuntos se utiliza como datos de prueba y el resto (K-1) como datos de entrenamiento. El proceso de validación cruzada es repetido durante k iteraciones, con cada uno de los posibles subconjuntos de datos de prueba. </a:t>
            </a:r>
          </a:p>
          <a:p>
            <a:pPr algn="just"/>
            <a:r>
              <a:rPr lang="es-ES" sz="1600" dirty="0">
                <a:solidFill>
                  <a:schemeClr val="tx1"/>
                </a:solidFill>
              </a:rPr>
              <a:t>Este método es muy preciso puesto que evaluamos a partir de K combinaciones de datos de entrenamiento y de prueba, pero aun así tiene una desventaja, y es que, a diferencia del método de retención, es lento desde el punto de vista computacional. </a:t>
            </a:r>
            <a:endParaRPr lang="es-ES" dirty="0">
              <a:solidFill>
                <a:schemeClr val="tx1"/>
              </a:solidFill>
            </a:endParaRPr>
          </a:p>
        </p:txBody>
      </p:sp>
      <p:pic>
        <p:nvPicPr>
          <p:cNvPr id="61442" name="Picture 2" descr="ValidaciÃ³n cruzada de K iteraciones con K=4.">
            <a:extLst>
              <a:ext uri="{FF2B5EF4-FFF2-40B4-BE49-F238E27FC236}">
                <a16:creationId xmlns:a16="http://schemas.microsoft.com/office/drawing/2014/main" id="{51F77A98-4789-4A8B-B45A-7792EACA5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6257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741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Random</a:t>
            </a:r>
            <a:r>
              <a:rPr lang="es-ES" dirty="0"/>
              <a:t> Cross </a:t>
            </a:r>
            <a:r>
              <a:rPr lang="es-ES" dirty="0" err="1"/>
              <a:t>Validation</a:t>
            </a:r>
            <a:r>
              <a:rPr lang="es-ES" dirty="0"/>
              <a:t> </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31232" y="1742286"/>
            <a:ext cx="3744482" cy="4747414"/>
          </a:xfrm>
        </p:spPr>
        <p:txBody>
          <a:bodyPr/>
          <a:lstStyle/>
          <a:p>
            <a:pPr algn="just"/>
            <a:r>
              <a:rPr lang="es-ES" sz="1600" dirty="0">
                <a:solidFill>
                  <a:schemeClr val="tx1"/>
                </a:solidFill>
              </a:rPr>
              <a:t>Este método consiste al dividir aleatoriamente el conjunto de datos de entrenamiento y el conjunto de datos de prueba. Para cada división la función de aproximación se ajusta a partir de los datos de entrenamiento y calcula los valores de salida para el conjunto de datos de prueba.</a:t>
            </a:r>
          </a:p>
          <a:p>
            <a:pPr algn="just"/>
            <a:r>
              <a:rPr lang="es-ES" sz="1600" dirty="0">
                <a:solidFill>
                  <a:schemeClr val="tx1"/>
                </a:solidFill>
              </a:rPr>
              <a:t>La ventaja de este método es que la división de datos entrenamiento-prueba no depende del número de iteraciones. Pero, en cambio, con este método hay algunas muestras que quedan sin evaluar y otras que se evalúan más de una vez, es decir, los subconjuntos de prueba y entrenamiento se pueden solapar.</a:t>
            </a:r>
            <a:endParaRPr lang="es-ES" dirty="0">
              <a:solidFill>
                <a:schemeClr val="tx1"/>
              </a:solidFill>
            </a:endParaRPr>
          </a:p>
        </p:txBody>
      </p:sp>
      <p:pic>
        <p:nvPicPr>
          <p:cNvPr id="64514" name="Picture 2" descr="ValidaciÃ³n cruzada aleatÃ³ria con k iteraciones">
            <a:extLst>
              <a:ext uri="{FF2B5EF4-FFF2-40B4-BE49-F238E27FC236}">
                <a16:creationId xmlns:a16="http://schemas.microsoft.com/office/drawing/2014/main" id="{A37F42A0-A589-44FE-A295-67BA8994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411" y="27654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78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err="1"/>
              <a:t>Leave-one-out</a:t>
            </a:r>
            <a:r>
              <a:rPr lang="es-ES" dirty="0"/>
              <a:t> </a:t>
            </a:r>
            <a:r>
              <a:rPr lang="es-ES" dirty="0" err="1"/>
              <a:t>cross-validation</a:t>
            </a:r>
            <a:endParaRPr lang="es-ES" dirty="0"/>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31232" y="1742286"/>
            <a:ext cx="3894668" cy="4747414"/>
          </a:xfrm>
        </p:spPr>
        <p:txBody>
          <a:bodyPr/>
          <a:lstStyle/>
          <a:p>
            <a:pPr algn="just"/>
            <a:r>
              <a:rPr lang="es-ES" sz="1600" dirty="0">
                <a:solidFill>
                  <a:schemeClr val="tx1"/>
                </a:solidFill>
              </a:rPr>
              <a:t>La </a:t>
            </a:r>
            <a:r>
              <a:rPr lang="es-ES" sz="1600" dirty="0" err="1">
                <a:solidFill>
                  <a:schemeClr val="tx1"/>
                </a:solidFill>
              </a:rPr>
              <a:t>Leave-one-out</a:t>
            </a:r>
            <a:r>
              <a:rPr lang="es-ES" sz="1600" dirty="0">
                <a:solidFill>
                  <a:schemeClr val="tx1"/>
                </a:solidFill>
              </a:rPr>
              <a:t> </a:t>
            </a:r>
            <a:r>
              <a:rPr lang="es-ES" sz="1600" dirty="0" err="1">
                <a:solidFill>
                  <a:schemeClr val="tx1"/>
                </a:solidFill>
              </a:rPr>
              <a:t>cross-validation</a:t>
            </a:r>
            <a:r>
              <a:rPr lang="es-ES" sz="1600" dirty="0">
                <a:solidFill>
                  <a:schemeClr val="tx1"/>
                </a:solidFill>
              </a:rPr>
              <a:t> implica separar los datos de forma que para cada iteración tengamos una sola muestra para los datos de prueba y todo el resto conformando los datos de entrenamiento.</a:t>
            </a:r>
          </a:p>
          <a:p>
            <a:pPr algn="just"/>
            <a:r>
              <a:rPr lang="es-ES" sz="1600" dirty="0">
                <a:solidFill>
                  <a:schemeClr val="tx1"/>
                </a:solidFill>
              </a:rPr>
              <a:t>La evaluación viene dada por el error, y en este tipo de validación cruzada el error es muy bajo, pero en cambio, a nivel computacional es muy costoso, puesto que se tienen que realizar un elevado número de iteraciones, tantas como N muestras tengamos y para cada una analizar los datos tanto de entrenamiento como de prueba.</a:t>
            </a:r>
            <a:endParaRPr lang="es-ES" dirty="0">
              <a:solidFill>
                <a:schemeClr val="tx1"/>
              </a:solidFill>
            </a:endParaRPr>
          </a:p>
        </p:txBody>
      </p:sp>
      <p:pic>
        <p:nvPicPr>
          <p:cNvPr id="64514" name="Picture 2">
            <a:extLst>
              <a:ext uri="{FF2B5EF4-FFF2-40B4-BE49-F238E27FC236}">
                <a16:creationId xmlns:a16="http://schemas.microsoft.com/office/drawing/2014/main" id="{A37F42A0-A589-44FE-A295-67BA8994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065192" y="2765425"/>
            <a:ext cx="5000588"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63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a:t>Cross-</a:t>
            </a:r>
            <a:r>
              <a:rPr lang="es-ES" dirty="0" err="1"/>
              <a:t>Validation</a:t>
            </a:r>
            <a:r>
              <a:rPr lang="es-ES" dirty="0"/>
              <a:t> ejemplo</a:t>
            </a:r>
          </a:p>
        </p:txBody>
      </p:sp>
      <p:pic>
        <p:nvPicPr>
          <p:cNvPr id="65538" name="Picture 2" descr="k-fold cross validation, con k=4 y con 4 clasificadores.">
            <a:extLst>
              <a:ext uri="{FF2B5EF4-FFF2-40B4-BE49-F238E27FC236}">
                <a16:creationId xmlns:a16="http://schemas.microsoft.com/office/drawing/2014/main" id="{4D3B9CF5-D9F2-435F-A686-514FFE08CE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4615" y="1781603"/>
            <a:ext cx="7294769" cy="507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58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8426" y="1135134"/>
            <a:ext cx="8267148" cy="1316517"/>
          </a:xfrm>
        </p:spPr>
        <p:txBody>
          <a:bodyPr/>
          <a:lstStyle/>
          <a:p>
            <a:pPr algn="just"/>
            <a:r>
              <a:rPr lang="es-ES" dirty="0"/>
              <a:t>La famosa, simple pero poderosa regresión lineal…</a:t>
            </a:r>
          </a:p>
        </p:txBody>
      </p:sp>
      <p:pic>
        <p:nvPicPr>
          <p:cNvPr id="9218" name="Picture 2" descr="Resultado de imagen de linear regression">
            <a:extLst>
              <a:ext uri="{FF2B5EF4-FFF2-40B4-BE49-F238E27FC236}">
                <a16:creationId xmlns:a16="http://schemas.microsoft.com/office/drawing/2014/main" id="{F5005CBA-A980-4333-9C9D-92C706B8D9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4163" y="2544416"/>
            <a:ext cx="6035666" cy="399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382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Simple Linear </a:t>
            </a:r>
            <a:r>
              <a:rPr lang="es-ES" dirty="0" err="1"/>
              <a:t>Regression</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marL="0" indent="0" algn="just">
              <a:buNone/>
            </a:pPr>
            <a:r>
              <a:rPr lang="es-ES" sz="1400" b="1" dirty="0"/>
              <a:t>Ejemplo: </a:t>
            </a:r>
            <a:r>
              <a:rPr lang="es-ES" sz="1400" dirty="0"/>
              <a:t>Nuestro cliente es compañía que desea mejorar las ventas de un determinado producto (en miles de unidades). Para conseguirlo, nos proporcionan un set de datos que contiene las ventas del producto en 200 mercados diferentes, junto con el presupuesto de publicidad en televisión, radio y periódicos en cada uno de tales mercados (en miles de dólares).</a:t>
            </a:r>
          </a:p>
          <a:p>
            <a:pPr marL="0" indent="0" algn="just">
              <a:buNone/>
            </a:pPr>
            <a:endParaRPr lang="es-ES" sz="1400" dirty="0"/>
          </a:p>
          <a:p>
            <a:pPr marL="0" indent="0" algn="just">
              <a:buNone/>
            </a:pPr>
            <a:endParaRPr lang="es-ES" sz="1400" dirty="0"/>
          </a:p>
          <a:p>
            <a:pPr marL="0" indent="0" algn="just">
              <a:buNone/>
            </a:pPr>
            <a:endParaRPr lang="es-ES" sz="1400" dirty="0"/>
          </a:p>
          <a:p>
            <a:pPr marL="0" indent="0" algn="just">
              <a:buNone/>
            </a:pPr>
            <a:endParaRPr lang="es-ES" sz="1400" dirty="0"/>
          </a:p>
          <a:p>
            <a:pPr marL="0" indent="0" algn="just">
              <a:buNone/>
            </a:pPr>
            <a:endParaRPr lang="es-ES" sz="1400" dirty="0"/>
          </a:p>
          <a:p>
            <a:pPr marL="0" indent="0" algn="just">
              <a:buNone/>
            </a:pPr>
            <a:endParaRPr lang="es-ES" sz="1400" dirty="0"/>
          </a:p>
          <a:p>
            <a:pPr marL="0" indent="0" algn="just">
              <a:buNone/>
            </a:pPr>
            <a:endParaRPr lang="es-ES" sz="1400" dirty="0"/>
          </a:p>
          <a:p>
            <a:pPr marL="0" indent="0" algn="just">
              <a:buNone/>
            </a:pPr>
            <a:endParaRPr lang="es-ES" sz="1400" dirty="0"/>
          </a:p>
          <a:p>
            <a:pPr marL="0" indent="0" algn="just">
              <a:buNone/>
            </a:pPr>
            <a:r>
              <a:rPr lang="es-ES" sz="1400" dirty="0"/>
              <a:t>Naturalmente, nuestro cliente no tiene la capacidad de incrementar las ventas de su producto directamente, pero sí tiene la capacidad de decidir qué presupuesto dedicar a cada uno de los canales de publicidad.</a:t>
            </a:r>
          </a:p>
        </p:txBody>
      </p:sp>
      <p:pic>
        <p:nvPicPr>
          <p:cNvPr id="5" name="Imagen 4">
            <a:extLst>
              <a:ext uri="{FF2B5EF4-FFF2-40B4-BE49-F238E27FC236}">
                <a16:creationId xmlns:a16="http://schemas.microsoft.com/office/drawing/2014/main" id="{BDAE46A6-427A-4910-8E02-4F5B572F8D66}"/>
              </a:ext>
            </a:extLst>
          </p:cNvPr>
          <p:cNvPicPr>
            <a:picLocks noChangeAspect="1"/>
          </p:cNvPicPr>
          <p:nvPr/>
        </p:nvPicPr>
        <p:blipFill>
          <a:blip r:embed="rId2"/>
          <a:stretch>
            <a:fillRect/>
          </a:stretch>
        </p:blipFill>
        <p:spPr>
          <a:xfrm>
            <a:off x="723476" y="3319610"/>
            <a:ext cx="2146647" cy="1623451"/>
          </a:xfrm>
          <a:prstGeom prst="rect">
            <a:avLst/>
          </a:prstGeom>
        </p:spPr>
      </p:pic>
      <p:pic>
        <p:nvPicPr>
          <p:cNvPr id="6" name="Imagen 5">
            <a:extLst>
              <a:ext uri="{FF2B5EF4-FFF2-40B4-BE49-F238E27FC236}">
                <a16:creationId xmlns:a16="http://schemas.microsoft.com/office/drawing/2014/main" id="{1033657D-4ACC-4DD1-B63D-44A2D6D6CE27}"/>
              </a:ext>
            </a:extLst>
          </p:cNvPr>
          <p:cNvPicPr>
            <a:picLocks noChangeAspect="1"/>
          </p:cNvPicPr>
          <p:nvPr/>
        </p:nvPicPr>
        <p:blipFill>
          <a:blip r:embed="rId3"/>
          <a:stretch>
            <a:fillRect/>
          </a:stretch>
        </p:blipFill>
        <p:spPr>
          <a:xfrm>
            <a:off x="3412368" y="3319611"/>
            <a:ext cx="2195849" cy="1660662"/>
          </a:xfrm>
          <a:prstGeom prst="rect">
            <a:avLst/>
          </a:prstGeom>
        </p:spPr>
      </p:pic>
      <p:pic>
        <p:nvPicPr>
          <p:cNvPr id="7" name="Imagen 6">
            <a:extLst>
              <a:ext uri="{FF2B5EF4-FFF2-40B4-BE49-F238E27FC236}">
                <a16:creationId xmlns:a16="http://schemas.microsoft.com/office/drawing/2014/main" id="{D48D579D-4D45-48EA-AAD6-B389E4018EC4}"/>
              </a:ext>
            </a:extLst>
          </p:cNvPr>
          <p:cNvPicPr>
            <a:picLocks noChangeAspect="1"/>
          </p:cNvPicPr>
          <p:nvPr/>
        </p:nvPicPr>
        <p:blipFill>
          <a:blip r:embed="rId4"/>
          <a:stretch>
            <a:fillRect/>
          </a:stretch>
        </p:blipFill>
        <p:spPr>
          <a:xfrm>
            <a:off x="5852069" y="3362651"/>
            <a:ext cx="2195850" cy="1660662"/>
          </a:xfrm>
          <a:prstGeom prst="rect">
            <a:avLst/>
          </a:prstGeom>
        </p:spPr>
      </p:pic>
    </p:spTree>
    <p:extLst>
      <p:ext uri="{BB962C8B-B14F-4D97-AF65-F5344CB8AC3E}">
        <p14:creationId xmlns:p14="http://schemas.microsoft.com/office/powerpoint/2010/main" val="348975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3808" y="896596"/>
            <a:ext cx="2555461" cy="733422"/>
          </a:xfrm>
        </p:spPr>
        <p:txBody>
          <a:bodyPr/>
          <a:lstStyle/>
          <a:p>
            <a:r>
              <a:rPr lang="es-ES" dirty="0" err="1"/>
              <a:t>About</a:t>
            </a:r>
            <a:r>
              <a:rPr lang="es-ES" dirty="0"/>
              <a:t> me</a:t>
            </a:r>
          </a:p>
        </p:txBody>
      </p:sp>
      <p:sp>
        <p:nvSpPr>
          <p:cNvPr id="3" name="Marcador de contenido 2"/>
          <p:cNvSpPr>
            <a:spLocks noGrp="1"/>
          </p:cNvSpPr>
          <p:nvPr>
            <p:ph idx="1"/>
          </p:nvPr>
        </p:nvSpPr>
        <p:spPr>
          <a:xfrm>
            <a:off x="1857513" y="1879860"/>
            <a:ext cx="7286487" cy="4434883"/>
          </a:xfrm>
        </p:spPr>
        <p:txBody>
          <a:bodyPr/>
          <a:lstStyle/>
          <a:p>
            <a:r>
              <a:rPr lang="es-ES" sz="1800" dirty="0" err="1"/>
              <a:t>Linkedin</a:t>
            </a:r>
            <a:r>
              <a:rPr lang="es-ES" sz="1800" dirty="0"/>
              <a:t>:</a:t>
            </a:r>
          </a:p>
          <a:p>
            <a:r>
              <a:rPr lang="es-ES" sz="1800" dirty="0"/>
              <a:t>Estudios:</a:t>
            </a:r>
          </a:p>
          <a:p>
            <a:pPr lvl="1"/>
            <a:r>
              <a:rPr lang="es-ES" sz="1400" dirty="0" err="1"/>
              <a:t>Lienciado</a:t>
            </a:r>
            <a:r>
              <a:rPr lang="es-ES" sz="1400" dirty="0"/>
              <a:t> en Matemática – UCV.</a:t>
            </a:r>
          </a:p>
          <a:p>
            <a:pPr lvl="1"/>
            <a:r>
              <a:rPr lang="es-ES" sz="1400" dirty="0"/>
              <a:t>Máster en Ingeniería Matemática – UC3M.</a:t>
            </a:r>
          </a:p>
          <a:p>
            <a:pPr lvl="1"/>
            <a:r>
              <a:rPr lang="es-ES" sz="1400" dirty="0"/>
              <a:t>Estudios de doctorado en Machine </a:t>
            </a:r>
            <a:r>
              <a:rPr lang="es-ES" sz="1400" dirty="0" err="1"/>
              <a:t>Learning</a:t>
            </a:r>
            <a:r>
              <a:rPr lang="es-ES" sz="1400" dirty="0"/>
              <a:t>.</a:t>
            </a:r>
          </a:p>
          <a:p>
            <a:r>
              <a:rPr lang="es-ES" sz="1800" dirty="0"/>
              <a:t>Experiencia profesional:</a:t>
            </a:r>
          </a:p>
          <a:p>
            <a:pPr lvl="1"/>
            <a:r>
              <a:rPr lang="es-ES" sz="1400" dirty="0"/>
              <a:t>Ahora: Lead Data </a:t>
            </a:r>
            <a:r>
              <a:rPr lang="es-ES" sz="1400" dirty="0" err="1"/>
              <a:t>Scientist</a:t>
            </a:r>
            <a:r>
              <a:rPr lang="es-ES" sz="1400" dirty="0"/>
              <a:t> – </a:t>
            </a:r>
            <a:r>
              <a:rPr lang="es-ES" sz="1400" dirty="0" err="1"/>
              <a:t>Altran</a:t>
            </a:r>
            <a:r>
              <a:rPr lang="es-ES" sz="1400" dirty="0"/>
              <a:t> </a:t>
            </a:r>
            <a:r>
              <a:rPr lang="es-ES" sz="1400" dirty="0" err="1"/>
              <a:t>Innovation</a:t>
            </a:r>
            <a:r>
              <a:rPr lang="es-ES" sz="1400" dirty="0"/>
              <a:t>.</a:t>
            </a:r>
          </a:p>
          <a:p>
            <a:pPr lvl="1"/>
            <a:r>
              <a:rPr lang="es-ES" sz="1400" dirty="0"/>
              <a:t>Antes: Data </a:t>
            </a:r>
            <a:r>
              <a:rPr lang="es-ES" sz="1400" dirty="0" err="1"/>
              <a:t>Scientist</a:t>
            </a:r>
            <a:r>
              <a:rPr lang="es-ES" sz="1400" dirty="0"/>
              <a:t> – Equifax, </a:t>
            </a:r>
            <a:r>
              <a:rPr lang="es-ES" sz="1400" dirty="0" err="1"/>
              <a:t>Solutio</a:t>
            </a:r>
            <a:r>
              <a:rPr lang="es-ES" sz="1400" dirty="0"/>
              <a:t>, </a:t>
            </a:r>
            <a:r>
              <a:rPr lang="es-ES" sz="1400" dirty="0" err="1"/>
              <a:t>Enefgy</a:t>
            </a:r>
            <a:r>
              <a:rPr lang="es-ES" sz="1400" dirty="0"/>
              <a:t>.</a:t>
            </a:r>
          </a:p>
          <a:p>
            <a:pPr lvl="1"/>
            <a:r>
              <a:rPr lang="es-ES" sz="1400" dirty="0"/>
              <a:t>Data </a:t>
            </a:r>
            <a:r>
              <a:rPr lang="es-ES" sz="1400" dirty="0" err="1"/>
              <a:t>Analyst</a:t>
            </a:r>
            <a:r>
              <a:rPr lang="es-ES" sz="1400" dirty="0"/>
              <a:t> – Ministerio de Justicia (Venezuela).</a:t>
            </a:r>
          </a:p>
          <a:p>
            <a:r>
              <a:rPr lang="es-ES" sz="1800" dirty="0"/>
              <a:t>Docencia:</a:t>
            </a:r>
          </a:p>
          <a:p>
            <a:pPr lvl="1"/>
            <a:r>
              <a:rPr lang="es-ES" sz="1400" dirty="0"/>
              <a:t>Profesor Universidad Carlos III de Madrid – Grupo ML4DS &amp; GISC. (</a:t>
            </a:r>
            <a:r>
              <a:rPr lang="es-ES" sz="1400" dirty="0">
                <a:hlinkClick r:id="rId2"/>
              </a:rPr>
              <a:t>https://goo.gl/9eeHAz</a:t>
            </a:r>
            <a:r>
              <a:rPr lang="es-ES" sz="1400" dirty="0"/>
              <a:t>)</a:t>
            </a:r>
          </a:p>
          <a:p>
            <a:pPr lvl="1"/>
            <a:r>
              <a:rPr lang="es-ES" sz="1400" dirty="0"/>
              <a:t>Profesor Escuela de Organización Industrial.</a:t>
            </a:r>
          </a:p>
          <a:p>
            <a:pPr lvl="1"/>
            <a:r>
              <a:rPr lang="es-ES" sz="1400" dirty="0"/>
              <a:t>Profesor Álgebra, Cálculo, Estadística en Universidad Central de Venezuela</a:t>
            </a:r>
          </a:p>
        </p:txBody>
      </p:sp>
      <p:pic>
        <p:nvPicPr>
          <p:cNvPr id="8" name="Marcador de contenido 4">
            <a:extLst>
              <a:ext uri="{FF2B5EF4-FFF2-40B4-BE49-F238E27FC236}">
                <a16:creationId xmlns:a16="http://schemas.microsoft.com/office/drawing/2014/main" id="{71C3956D-62AA-4396-986A-9E1822902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63" y="1295168"/>
            <a:ext cx="1947906" cy="1460930"/>
          </a:xfrm>
          <a:prstGeom prst="rect">
            <a:avLst/>
          </a:prstGeom>
        </p:spPr>
      </p:pic>
      <p:pic>
        <p:nvPicPr>
          <p:cNvPr id="1026" name="Picture 2" descr="Resultado de imagen de linkedin logo">
            <a:hlinkClick r:id="rId4"/>
            <a:extLst>
              <a:ext uri="{FF2B5EF4-FFF2-40B4-BE49-F238E27FC236}">
                <a16:creationId xmlns:a16="http://schemas.microsoft.com/office/drawing/2014/main" id="{16DE7F2A-F431-4349-9D9E-7FFB7A61A9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2786" y="1946121"/>
            <a:ext cx="295301" cy="29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913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Simple Linear </a:t>
            </a:r>
            <a:r>
              <a:rPr lang="es-ES" dirty="0" err="1"/>
              <a:t>Regression</a:t>
            </a:r>
            <a:endParaRPr lang="es-ES"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sz="1600" dirty="0"/>
                  <a:t>Sean </a:t>
                </a:r>
                <a14:m>
                  <m:oMath xmlns:m="http://schemas.openxmlformats.org/officeDocument/2006/math">
                    <m:d>
                      <m:dPr>
                        <m:ctrlPr>
                          <a:rPr lang="es-ES" sz="1600" b="0" i="1" smtClean="0">
                            <a:latin typeface="Cambria Math" panose="02040503050406030204" pitchFamily="18" charset="0"/>
                          </a:rPr>
                        </m:ctrlPr>
                      </m:dPr>
                      <m:e>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𝑥</m:t>
                            </m:r>
                          </m:e>
                          <m:sub>
                            <m:r>
                              <a:rPr lang="es-ES" sz="1600" b="0" i="1" smtClean="0">
                                <a:latin typeface="Cambria Math" panose="02040503050406030204" pitchFamily="18" charset="0"/>
                              </a:rPr>
                              <m:t>1</m:t>
                            </m:r>
                          </m:sub>
                        </m:sSub>
                        <m:r>
                          <a:rPr lang="es-ES" sz="1600" b="0" i="1" smtClean="0">
                            <a:latin typeface="Cambria Math" panose="02040503050406030204" pitchFamily="18" charset="0"/>
                          </a:rPr>
                          <m:t>,</m:t>
                        </m:r>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𝑦</m:t>
                            </m:r>
                          </m:e>
                          <m:sub>
                            <m:r>
                              <a:rPr lang="es-ES" sz="1600" b="0" i="1" smtClean="0">
                                <a:latin typeface="Cambria Math" panose="02040503050406030204" pitchFamily="18" charset="0"/>
                              </a:rPr>
                              <m:t>1</m:t>
                            </m:r>
                          </m:sub>
                        </m:sSub>
                      </m:e>
                    </m:d>
                    <m:r>
                      <a:rPr lang="es-ES" sz="1600" b="0" i="1" smtClean="0">
                        <a:latin typeface="Cambria Math" panose="02040503050406030204" pitchFamily="18" charset="0"/>
                      </a:rPr>
                      <m:t>,</m:t>
                    </m:r>
                    <m:d>
                      <m:dPr>
                        <m:ctrlPr>
                          <a:rPr lang="es-ES" sz="1600" b="0" i="1" smtClean="0">
                            <a:latin typeface="Cambria Math" panose="02040503050406030204" pitchFamily="18" charset="0"/>
                          </a:rPr>
                        </m:ctrlPr>
                      </m:dPr>
                      <m:e>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𝑥</m:t>
                            </m:r>
                          </m:e>
                          <m:sub>
                            <m:r>
                              <a:rPr lang="es-ES" sz="1600" b="0" i="1" smtClean="0">
                                <a:latin typeface="Cambria Math" panose="02040503050406030204" pitchFamily="18" charset="0"/>
                              </a:rPr>
                              <m:t>2</m:t>
                            </m:r>
                          </m:sub>
                        </m:sSub>
                        <m:r>
                          <a:rPr lang="es-ES" sz="1600" b="0" i="1" smtClean="0">
                            <a:latin typeface="Cambria Math" panose="02040503050406030204" pitchFamily="18" charset="0"/>
                          </a:rPr>
                          <m:t>,</m:t>
                        </m:r>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𝑦</m:t>
                            </m:r>
                          </m:e>
                          <m:sub>
                            <m:r>
                              <a:rPr lang="es-ES" sz="1600" b="0" i="1" smtClean="0">
                                <a:latin typeface="Cambria Math" panose="02040503050406030204" pitchFamily="18" charset="0"/>
                              </a:rPr>
                              <m:t>2</m:t>
                            </m:r>
                          </m:sub>
                        </m:sSub>
                      </m:e>
                    </m:d>
                    <m:r>
                      <a:rPr lang="es-ES" sz="1600" b="0" i="1" smtClean="0">
                        <a:latin typeface="Cambria Math" panose="02040503050406030204" pitchFamily="18" charset="0"/>
                      </a:rPr>
                      <m:t>,…, </m:t>
                    </m:r>
                    <m:d>
                      <m:dPr>
                        <m:ctrlPr>
                          <a:rPr lang="es-ES" sz="1600" b="0" i="1" smtClean="0">
                            <a:latin typeface="Cambria Math" panose="02040503050406030204" pitchFamily="18" charset="0"/>
                          </a:rPr>
                        </m:ctrlPr>
                      </m:dPr>
                      <m:e>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𝑥</m:t>
                            </m:r>
                          </m:e>
                          <m:sub>
                            <m:r>
                              <a:rPr lang="es-ES" sz="1600" b="0" i="1" smtClean="0">
                                <a:latin typeface="Cambria Math" panose="02040503050406030204" pitchFamily="18" charset="0"/>
                              </a:rPr>
                              <m:t>𝑛</m:t>
                            </m:r>
                          </m:sub>
                        </m:sSub>
                        <m:r>
                          <a:rPr lang="es-ES" sz="1600" b="0" i="1" smtClean="0">
                            <a:latin typeface="Cambria Math" panose="02040503050406030204" pitchFamily="18" charset="0"/>
                          </a:rPr>
                          <m:t>,</m:t>
                        </m:r>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𝑦</m:t>
                            </m:r>
                          </m:e>
                          <m:sub>
                            <m:r>
                              <a:rPr lang="es-ES" sz="1600" b="0" i="1" smtClean="0">
                                <a:latin typeface="Cambria Math" panose="02040503050406030204" pitchFamily="18" charset="0"/>
                              </a:rPr>
                              <m:t>𝑛</m:t>
                            </m:r>
                          </m:sub>
                        </m:sSub>
                      </m:e>
                    </m:d>
                  </m:oMath>
                </a14:m>
                <a:r>
                  <a:rPr lang="es-ES" sz="1600" dirty="0"/>
                  <a:t>un conjunto de datos de las variables </a:t>
                </a:r>
                <a14:m>
                  <m:oMath xmlns:m="http://schemas.openxmlformats.org/officeDocument/2006/math">
                    <m:r>
                      <a:rPr lang="es-ES" sz="1600" b="0" i="1" smtClean="0">
                        <a:latin typeface="Cambria Math" panose="02040503050406030204" pitchFamily="18" charset="0"/>
                      </a:rPr>
                      <m:t>(</m:t>
                    </m:r>
                    <m:r>
                      <a:rPr lang="es-ES" sz="1600" b="0" i="1" smtClean="0">
                        <a:latin typeface="Cambria Math" panose="02040503050406030204" pitchFamily="18" charset="0"/>
                      </a:rPr>
                      <m:t>𝑋</m:t>
                    </m:r>
                    <m:r>
                      <a:rPr lang="es-ES" sz="1600" b="0" i="1" smtClean="0">
                        <a:latin typeface="Cambria Math" panose="02040503050406030204" pitchFamily="18" charset="0"/>
                      </a:rPr>
                      <m:t>,</m:t>
                    </m:r>
                    <m:r>
                      <a:rPr lang="es-ES" sz="1600" b="0" i="1" smtClean="0">
                        <a:latin typeface="Cambria Math" panose="02040503050406030204" pitchFamily="18" charset="0"/>
                      </a:rPr>
                      <m:t>𝑌</m:t>
                    </m:r>
                    <m:r>
                      <a:rPr lang="es-ES" sz="1600" b="0" i="1" smtClean="0">
                        <a:latin typeface="Cambria Math" panose="02040503050406030204" pitchFamily="18" charset="0"/>
                      </a:rPr>
                      <m:t>)</m:t>
                    </m:r>
                  </m:oMath>
                </a14:m>
                <a:r>
                  <a:rPr lang="es-ES" sz="1600" dirty="0"/>
                  <a:t>. El modelo tiene como objetivo hallar dos estimadores </a:t>
                </a:r>
                <a14:m>
                  <m:oMath xmlns:m="http://schemas.openxmlformats.org/officeDocument/2006/math">
                    <m:sSub>
                      <m:sSubPr>
                        <m:ctrlPr>
                          <a:rPr lang="es-ES" sz="1600" i="1">
                            <a:latin typeface="Cambria Math" panose="02040503050406030204" pitchFamily="18" charset="0"/>
                          </a:rPr>
                        </m:ctrlPr>
                      </m:sSubPr>
                      <m:e>
                        <m:r>
                          <a:rPr lang="es-ES" sz="1600" i="1">
                            <a:latin typeface="Cambria Math" panose="02040503050406030204" pitchFamily="18" charset="0"/>
                          </a:rPr>
                          <m:t>𝛽</m:t>
                        </m:r>
                      </m:e>
                      <m:sub>
                        <m:r>
                          <a:rPr lang="es-ES" sz="1600" i="1">
                            <a:latin typeface="Cambria Math" panose="02040503050406030204" pitchFamily="18" charset="0"/>
                          </a:rPr>
                          <m:t>0</m:t>
                        </m:r>
                      </m:sub>
                    </m:sSub>
                    <m:r>
                      <a:rPr lang="es-ES" sz="1600" b="0" i="1" smtClean="0">
                        <a:latin typeface="Cambria Math" panose="02040503050406030204" pitchFamily="18" charset="0"/>
                      </a:rPr>
                      <m:t>,</m:t>
                    </m:r>
                    <m:sSub>
                      <m:sSubPr>
                        <m:ctrlPr>
                          <a:rPr lang="es-ES" sz="1600" i="1">
                            <a:latin typeface="Cambria Math" panose="02040503050406030204" pitchFamily="18" charset="0"/>
                          </a:rPr>
                        </m:ctrlPr>
                      </m:sSubPr>
                      <m:e>
                        <m:r>
                          <a:rPr lang="es-ES" sz="1600" i="1">
                            <a:latin typeface="Cambria Math" panose="02040503050406030204" pitchFamily="18" charset="0"/>
                          </a:rPr>
                          <m:t>𝛽</m:t>
                        </m:r>
                      </m:e>
                      <m:sub>
                        <m:r>
                          <a:rPr lang="es-ES" sz="1600" b="0" i="1" smtClean="0">
                            <a:latin typeface="Cambria Math" panose="02040503050406030204" pitchFamily="18" charset="0"/>
                          </a:rPr>
                          <m:t>1</m:t>
                        </m:r>
                      </m:sub>
                    </m:sSub>
                  </m:oMath>
                </a14:m>
                <a:r>
                  <a:rPr lang="es-ES" sz="1600" dirty="0"/>
                  <a:t> tal que </a:t>
                </a:r>
              </a:p>
              <a:p>
                <a:pPr marL="0" indent="0" algn="just">
                  <a:buNone/>
                </a:pPr>
                <a14:m>
                  <m:oMathPara xmlns:m="http://schemas.openxmlformats.org/officeDocument/2006/math">
                    <m:oMathParaPr>
                      <m:jc m:val="centerGroup"/>
                    </m:oMathParaPr>
                    <m:oMath xmlns:m="http://schemas.openxmlformats.org/officeDocument/2006/math">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𝑦</m:t>
                          </m:r>
                        </m:e>
                        <m:sub>
                          <m:r>
                            <a:rPr lang="es-ES" sz="1600" b="0" i="1" smtClean="0">
                              <a:latin typeface="Cambria Math" panose="02040503050406030204" pitchFamily="18" charset="0"/>
                            </a:rPr>
                            <m:t>𝑖</m:t>
                          </m:r>
                        </m:sub>
                      </m:sSub>
                      <m:r>
                        <a:rPr lang="es-ES" sz="1600" b="0" i="1" smtClean="0">
                          <a:latin typeface="Cambria Math" panose="02040503050406030204" pitchFamily="18" charset="0"/>
                        </a:rPr>
                        <m:t>=</m:t>
                      </m:r>
                      <m:acc>
                        <m:accPr>
                          <m:chr m:val="̂"/>
                          <m:ctrlPr>
                            <a:rPr lang="es-ES" sz="1600" b="0" i="1" smtClean="0">
                              <a:latin typeface="Cambria Math" panose="02040503050406030204" pitchFamily="18" charset="0"/>
                            </a:rPr>
                          </m:ctrlPr>
                        </m:accPr>
                        <m:e>
                          <m:sSub>
                            <m:sSubPr>
                              <m:ctrlPr>
                                <a:rPr lang="es-ES" sz="1600" i="1">
                                  <a:latin typeface="Cambria Math" panose="02040503050406030204" pitchFamily="18" charset="0"/>
                                </a:rPr>
                              </m:ctrlPr>
                            </m:sSubPr>
                            <m:e>
                              <m:r>
                                <a:rPr lang="es-ES" sz="1600" i="1">
                                  <a:latin typeface="Cambria Math" panose="02040503050406030204" pitchFamily="18" charset="0"/>
                                </a:rPr>
                                <m:t>𝛽</m:t>
                              </m:r>
                            </m:e>
                            <m:sub>
                              <m:r>
                                <a:rPr lang="es-ES" sz="1600" i="1">
                                  <a:latin typeface="Cambria Math" panose="02040503050406030204" pitchFamily="18" charset="0"/>
                                </a:rPr>
                                <m:t>0</m:t>
                              </m:r>
                            </m:sub>
                          </m:sSub>
                        </m:e>
                      </m:acc>
                      <m:r>
                        <a:rPr lang="es-ES" sz="1600" b="0" i="1" smtClean="0">
                          <a:latin typeface="Cambria Math" panose="02040503050406030204" pitchFamily="18" charset="0"/>
                        </a:rPr>
                        <m:t>+</m:t>
                      </m:r>
                      <m:acc>
                        <m:accPr>
                          <m:chr m:val="̂"/>
                          <m:ctrlPr>
                            <a:rPr lang="es-ES" sz="1600" b="0" i="1" smtClean="0">
                              <a:latin typeface="Cambria Math" panose="02040503050406030204" pitchFamily="18" charset="0"/>
                            </a:rPr>
                          </m:ctrlPr>
                        </m:accPr>
                        <m:e>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𝛽</m:t>
                              </m:r>
                            </m:e>
                            <m:sub>
                              <m:r>
                                <a:rPr lang="es-ES" sz="1600" b="0" i="1" smtClean="0">
                                  <a:latin typeface="Cambria Math" panose="02040503050406030204" pitchFamily="18" charset="0"/>
                                </a:rPr>
                                <m:t>1</m:t>
                              </m:r>
                            </m:sub>
                          </m:sSub>
                        </m:e>
                      </m:acc>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𝑥</m:t>
                          </m:r>
                        </m:e>
                        <m:sub>
                          <m:r>
                            <a:rPr lang="es-ES" sz="1600" b="0" i="1" smtClean="0">
                              <a:latin typeface="Cambria Math" panose="02040503050406030204" pitchFamily="18" charset="0"/>
                            </a:rPr>
                            <m:t>𝑖</m:t>
                          </m:r>
                        </m:sub>
                      </m:sSub>
                    </m:oMath>
                  </m:oMathPara>
                </a14:m>
                <a:endParaRPr lang="es-ES" sz="1600" b="0" dirty="0"/>
              </a:p>
              <a:p>
                <a:pPr marL="0" indent="0" algn="just">
                  <a:buNone/>
                </a:pPr>
                <a:r>
                  <a:rPr lang="es-ES" sz="1600" dirty="0"/>
                  <a:t>Donde </a:t>
                </a:r>
                <a14:m>
                  <m:oMath xmlns:m="http://schemas.openxmlformats.org/officeDocument/2006/math">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𝛽</m:t>
                        </m:r>
                      </m:e>
                      <m:sub>
                        <m:r>
                          <a:rPr lang="es-ES" sz="1600" b="0" i="1" smtClean="0">
                            <a:latin typeface="Cambria Math" panose="02040503050406030204" pitchFamily="18" charset="0"/>
                          </a:rPr>
                          <m:t>𝑖</m:t>
                        </m:r>
                      </m:sub>
                    </m:sSub>
                    <m:r>
                      <a:rPr lang="es-ES" sz="1600" b="0" i="1" smtClean="0">
                        <a:latin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ℝ</m:t>
                    </m:r>
                  </m:oMath>
                </a14:m>
                <a:r>
                  <a:rPr lang="es-ES" sz="1600" dirty="0"/>
                  <a:t> para todo </a:t>
                </a:r>
                <a14:m>
                  <m:oMath xmlns:m="http://schemas.openxmlformats.org/officeDocument/2006/math">
                    <m:r>
                      <a:rPr lang="es-ES" sz="1600" b="0" i="1" smtClean="0">
                        <a:latin typeface="Cambria Math" panose="02040503050406030204" pitchFamily="18" charset="0"/>
                      </a:rPr>
                      <m:t>𝑖</m:t>
                    </m:r>
                    <m:r>
                      <a:rPr lang="es-ES" sz="1600" b="0" i="1" smtClean="0">
                        <a:latin typeface="Cambria Math" panose="02040503050406030204" pitchFamily="18" charset="0"/>
                      </a:rPr>
                      <m:t>=1, 2</m:t>
                    </m:r>
                  </m:oMath>
                </a14:m>
                <a:r>
                  <a:rPr lang="es-ES" sz="1600" dirty="0"/>
                  <a:t>.</a:t>
                </a:r>
              </a:p>
              <a:p>
                <a:pPr algn="just"/>
                <a:r>
                  <a:rPr lang="es-ES" sz="1600" dirty="0"/>
                  <a:t>Es necesario asumir que existe una relación lineal entre </a:t>
                </a:r>
                <a14:m>
                  <m:oMath xmlns:m="http://schemas.openxmlformats.org/officeDocument/2006/math">
                    <m:r>
                      <a:rPr lang="es-ES" sz="1600" b="0" i="1" smtClean="0">
                        <a:latin typeface="Cambria Math" panose="02040503050406030204" pitchFamily="18" charset="0"/>
                      </a:rPr>
                      <m:t>𝑋</m:t>
                    </m:r>
                  </m:oMath>
                </a14:m>
                <a:r>
                  <a:rPr lang="es-ES" sz="1600" dirty="0"/>
                  <a:t> e </a:t>
                </a:r>
                <a14:m>
                  <m:oMath xmlns:m="http://schemas.openxmlformats.org/officeDocument/2006/math">
                    <m:r>
                      <a:rPr lang="es-ES" sz="1600" b="0" i="1" smtClean="0">
                        <a:latin typeface="Cambria Math" panose="02040503050406030204" pitchFamily="18" charset="0"/>
                      </a:rPr>
                      <m:t>𝑌</m:t>
                    </m:r>
                  </m:oMath>
                </a14:m>
                <a:r>
                  <a:rPr lang="es-ES" sz="1600" dirty="0"/>
                  <a:t> como sigue</a:t>
                </a:r>
              </a:p>
              <a:p>
                <a:pPr marL="0" indent="0" algn="just">
                  <a:buNone/>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𝑌</m:t>
                      </m:r>
                      <m:r>
                        <a:rPr lang="es-ES" sz="1600" b="0" i="1" smtClean="0">
                          <a:latin typeface="Cambria Math" panose="02040503050406030204" pitchFamily="18" charset="0"/>
                        </a:rPr>
                        <m:t>=</m:t>
                      </m:r>
                      <m:sSub>
                        <m:sSubPr>
                          <m:ctrlPr>
                            <a:rPr lang="es-ES" sz="1600" i="1">
                              <a:latin typeface="Cambria Math" panose="02040503050406030204" pitchFamily="18" charset="0"/>
                            </a:rPr>
                          </m:ctrlPr>
                        </m:sSubPr>
                        <m:e>
                          <m:r>
                            <a:rPr lang="es-ES" sz="1600" i="1">
                              <a:latin typeface="Cambria Math" panose="02040503050406030204" pitchFamily="18" charset="0"/>
                            </a:rPr>
                            <m:t>𝛽</m:t>
                          </m:r>
                        </m:e>
                        <m:sub>
                          <m:r>
                            <a:rPr lang="es-ES" sz="1600" i="1">
                              <a:latin typeface="Cambria Math" panose="02040503050406030204" pitchFamily="18" charset="0"/>
                            </a:rPr>
                            <m:t>0</m:t>
                          </m:r>
                        </m:sub>
                      </m:sSub>
                      <m:r>
                        <a:rPr lang="es-ES" sz="1600" b="0" i="1" smtClean="0">
                          <a:latin typeface="Cambria Math" panose="02040503050406030204" pitchFamily="18" charset="0"/>
                        </a:rPr>
                        <m:t>+</m:t>
                      </m:r>
                      <m:sSub>
                        <m:sSubPr>
                          <m:ctrlPr>
                            <a:rPr lang="es-ES" sz="1600" i="1">
                              <a:latin typeface="Cambria Math" panose="02040503050406030204" pitchFamily="18" charset="0"/>
                            </a:rPr>
                          </m:ctrlPr>
                        </m:sSubPr>
                        <m:e>
                          <m:r>
                            <a:rPr lang="es-ES" sz="1600" i="1">
                              <a:latin typeface="Cambria Math" panose="02040503050406030204" pitchFamily="18" charset="0"/>
                            </a:rPr>
                            <m:t>𝛽</m:t>
                          </m:r>
                        </m:e>
                        <m:sub>
                          <m:r>
                            <a:rPr lang="es-ES" sz="1600" i="1">
                              <a:latin typeface="Cambria Math" panose="02040503050406030204" pitchFamily="18" charset="0"/>
                            </a:rPr>
                            <m:t>1</m:t>
                          </m:r>
                        </m:sub>
                      </m:sSub>
                      <m:r>
                        <a:rPr lang="es-ES" sz="1600" b="0" i="1" smtClean="0">
                          <a:latin typeface="Cambria Math" panose="02040503050406030204" pitchFamily="18" charset="0"/>
                        </a:rPr>
                        <m:t>𝑋</m:t>
                      </m:r>
                      <m:r>
                        <a:rPr lang="es-ES" sz="1600" b="0" i="1" smtClean="0">
                          <a:latin typeface="Cambria Math" panose="02040503050406030204" pitchFamily="18" charset="0"/>
                        </a:rPr>
                        <m:t>+</m:t>
                      </m:r>
                      <m:r>
                        <a:rPr lang="es-ES" sz="1600" b="0" i="1" smtClean="0">
                          <a:latin typeface="Cambria Math" panose="02040503050406030204" pitchFamily="18" charset="0"/>
                        </a:rPr>
                        <m:t>𝜀</m:t>
                      </m:r>
                    </m:oMath>
                  </m:oMathPara>
                </a14:m>
                <a:endParaRPr lang="es-ES" sz="1600" b="0" dirty="0"/>
              </a:p>
              <a:p>
                <a:pPr marL="0" indent="0" algn="just">
                  <a:buNone/>
                </a:pPr>
                <a:r>
                  <a:rPr lang="es-ES" sz="1600" dirty="0"/>
                  <a:t>Donde </a:t>
                </a:r>
                <a14:m>
                  <m:oMath xmlns:m="http://schemas.openxmlformats.org/officeDocument/2006/math">
                    <m:r>
                      <a:rPr lang="es-ES" sz="1600" b="0" i="1" smtClean="0">
                        <a:latin typeface="Cambria Math" panose="02040503050406030204" pitchFamily="18" charset="0"/>
                      </a:rPr>
                      <m:t>𝜀</m:t>
                    </m:r>
                  </m:oMath>
                </a14:m>
                <a:r>
                  <a:rPr lang="es-ES" sz="1600" dirty="0"/>
                  <a:t> se considera el error, y se asume que es un vector con </a:t>
                </a:r>
                <a:r>
                  <a:rPr lang="es-ES" sz="1600" dirty="0" err="1"/>
                  <a:t>distrución</a:t>
                </a:r>
                <a:r>
                  <a:rPr lang="es-ES" sz="1600" dirty="0"/>
                  <a:t> </a:t>
                </a:r>
                <a14:m>
                  <m:oMath xmlns:m="http://schemas.openxmlformats.org/officeDocument/2006/math">
                    <m:r>
                      <a:rPr lang="es-ES" sz="1600" b="0" i="1" smtClean="0">
                        <a:latin typeface="Cambria Math" panose="02040503050406030204" pitchFamily="18" charset="0"/>
                      </a:rPr>
                      <m:t>𝑁</m:t>
                    </m:r>
                    <m:r>
                      <a:rPr lang="es-ES" sz="1600" b="0" i="1" smtClean="0">
                        <a:latin typeface="Cambria Math" panose="02040503050406030204" pitchFamily="18" charset="0"/>
                      </a:rPr>
                      <m:t>(0,</m:t>
                    </m:r>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𝜎</m:t>
                        </m:r>
                      </m:e>
                      <m:sup>
                        <m:r>
                          <a:rPr lang="es-ES" sz="1600" b="0" i="1" smtClean="0">
                            <a:latin typeface="Cambria Math" panose="02040503050406030204" pitchFamily="18" charset="0"/>
                          </a:rPr>
                          <m:t>2</m:t>
                        </m:r>
                      </m:sup>
                    </m:sSup>
                    <m:r>
                      <a:rPr lang="es-ES" sz="1600" b="0" i="1" smtClean="0">
                        <a:latin typeface="Cambria Math" panose="02040503050406030204" pitchFamily="18" charset="0"/>
                      </a:rPr>
                      <m:t>)</m:t>
                    </m:r>
                  </m:oMath>
                </a14:m>
                <a:endParaRPr lang="es-ES" sz="1600" dirty="0"/>
              </a:p>
              <a:p>
                <a:pPr algn="just"/>
                <a:r>
                  <a:rPr lang="es-ES" sz="1600" dirty="0"/>
                  <a:t>Aunque </a:t>
                </a:r>
                <a14:m>
                  <m:oMath xmlns:m="http://schemas.openxmlformats.org/officeDocument/2006/math">
                    <m:r>
                      <a:rPr lang="es-ES" sz="1600" b="0" i="1" smtClean="0">
                        <a:latin typeface="Cambria Math" panose="02040503050406030204" pitchFamily="18" charset="0"/>
                      </a:rPr>
                      <m:t> </m:t>
                    </m:r>
                    <m:r>
                      <a:rPr lang="es-ES" sz="1600" b="0" i="1" smtClean="0">
                        <a:latin typeface="Cambria Math" panose="02040503050406030204" pitchFamily="18" charset="0"/>
                      </a:rPr>
                      <m:t>𝜎</m:t>
                    </m:r>
                  </m:oMath>
                </a14:m>
                <a:r>
                  <a:rPr lang="es-ES" sz="1600" dirty="0"/>
                  <a:t> es desconocida, se suele estimar por el </a:t>
                </a:r>
                <a:r>
                  <a:rPr lang="es-ES" sz="1600" b="1" dirty="0"/>
                  <a:t>error </a:t>
                </a:r>
                <a:r>
                  <a:rPr lang="es-ES" sz="1600" b="1" dirty="0" err="1"/>
                  <a:t>resudial</a:t>
                </a:r>
                <a:r>
                  <a:rPr lang="es-ES" sz="1600" b="1" dirty="0"/>
                  <a:t> estándar</a:t>
                </a:r>
                <a:endParaRPr lang="es-ES" sz="1600" dirty="0"/>
              </a:p>
              <a:p>
                <a:pPr marL="0" indent="0" algn="just">
                  <a:buNone/>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𝑅𝑆𝐸</m:t>
                      </m:r>
                      <m:r>
                        <a:rPr lang="es-ES" sz="1600" i="1">
                          <a:latin typeface="Cambria Math" panose="02040503050406030204" pitchFamily="18" charset="0"/>
                        </a:rPr>
                        <m:t>=</m:t>
                      </m:r>
                      <m:rad>
                        <m:radPr>
                          <m:degHide m:val="on"/>
                          <m:ctrlPr>
                            <a:rPr lang="es-ES" sz="1600" i="1" smtClean="0">
                              <a:latin typeface="Cambria Math" panose="02040503050406030204" pitchFamily="18" charset="0"/>
                            </a:rPr>
                          </m:ctrlPr>
                        </m:radPr>
                        <m:deg/>
                        <m:e>
                          <m:f>
                            <m:fPr>
                              <m:ctrlPr>
                                <a:rPr lang="es-ES" sz="1600" i="1" smtClean="0">
                                  <a:latin typeface="Cambria Math" panose="02040503050406030204" pitchFamily="18" charset="0"/>
                                </a:rPr>
                              </m:ctrlPr>
                            </m:fPr>
                            <m:num>
                              <m:r>
                                <a:rPr lang="es-ES" sz="1600" b="0" i="1" smtClean="0">
                                  <a:latin typeface="Cambria Math" panose="02040503050406030204" pitchFamily="18" charset="0"/>
                                </a:rPr>
                                <m:t>1</m:t>
                              </m:r>
                            </m:num>
                            <m:den>
                              <m:r>
                                <a:rPr lang="es-ES" sz="1600" b="0" i="1" smtClean="0">
                                  <a:latin typeface="Cambria Math" panose="02040503050406030204" pitchFamily="18" charset="0"/>
                                </a:rPr>
                                <m:t>𝑛</m:t>
                              </m:r>
                              <m:r>
                                <a:rPr lang="es-ES" sz="1600" b="0" i="1" smtClean="0">
                                  <a:latin typeface="Cambria Math" panose="02040503050406030204" pitchFamily="18" charset="0"/>
                                </a:rPr>
                                <m:t>−2</m:t>
                              </m:r>
                            </m:den>
                          </m:f>
                          <m:nary>
                            <m:naryPr>
                              <m:chr m:val="∑"/>
                              <m:ctrlPr>
                                <a:rPr lang="es-ES" sz="1600" i="1" smtClean="0">
                                  <a:latin typeface="Cambria Math" panose="02040503050406030204" pitchFamily="18" charset="0"/>
                                </a:rPr>
                              </m:ctrlPr>
                            </m:naryPr>
                            <m:sub>
                              <m:r>
                                <m:rPr>
                                  <m:brk m:alnAt="23"/>
                                </m:rPr>
                                <a:rPr lang="es-ES" sz="1600" b="0" i="1" smtClean="0">
                                  <a:latin typeface="Cambria Math" panose="02040503050406030204" pitchFamily="18" charset="0"/>
                                </a:rPr>
                                <m:t>𝑖</m:t>
                              </m:r>
                              <m:r>
                                <a:rPr lang="es-ES" sz="1600" b="0" i="1" smtClean="0">
                                  <a:latin typeface="Cambria Math" panose="02040503050406030204" pitchFamily="18" charset="0"/>
                                </a:rPr>
                                <m:t>=1</m:t>
                              </m:r>
                            </m:sub>
                            <m:sup>
                              <m:r>
                                <a:rPr lang="es-ES" sz="1600" b="0" i="1" smtClean="0">
                                  <a:latin typeface="Cambria Math" panose="02040503050406030204" pitchFamily="18" charset="0"/>
                                </a:rPr>
                                <m:t>𝑛</m:t>
                              </m:r>
                            </m:sup>
                            <m:e>
                              <m:sSubSup>
                                <m:sSubSupPr>
                                  <m:ctrlPr>
                                    <a:rPr lang="es-ES" sz="1600" b="0" i="1" smtClean="0">
                                      <a:latin typeface="Cambria Math" panose="02040503050406030204" pitchFamily="18" charset="0"/>
                                    </a:rPr>
                                  </m:ctrlPr>
                                </m:sSubSupPr>
                                <m:e>
                                  <m:r>
                                    <a:rPr lang="es-ES" sz="1600" b="0" i="1" smtClean="0">
                                      <a:latin typeface="Cambria Math" panose="02040503050406030204" pitchFamily="18" charset="0"/>
                                    </a:rPr>
                                    <m:t>𝑒</m:t>
                                  </m:r>
                                </m:e>
                                <m:sub>
                                  <m:r>
                                    <a:rPr lang="es-ES" sz="1600" b="0" i="1" smtClean="0">
                                      <a:latin typeface="Cambria Math" panose="02040503050406030204" pitchFamily="18" charset="0"/>
                                    </a:rPr>
                                    <m:t>𝑖</m:t>
                                  </m:r>
                                </m:sub>
                                <m:sup>
                                  <m:r>
                                    <a:rPr lang="es-ES" sz="1600" b="0" i="1" smtClean="0">
                                      <a:latin typeface="Cambria Math" panose="02040503050406030204" pitchFamily="18" charset="0"/>
                                    </a:rPr>
                                    <m:t>2</m:t>
                                  </m:r>
                                </m:sup>
                              </m:sSubSup>
                            </m:e>
                          </m:nary>
                        </m:e>
                      </m:rad>
                    </m:oMath>
                  </m:oMathPara>
                </a14:m>
                <a:endParaRPr lang="es-ES" sz="1600" dirty="0"/>
              </a:p>
              <a:p>
                <a:pPr marL="0" indent="0" algn="just">
                  <a:buNone/>
                </a:pPr>
                <a:endParaRPr lang="es-ES" sz="1600" dirty="0"/>
              </a:p>
              <a:p>
                <a:pPr marL="0" indent="0" algn="just">
                  <a:buNone/>
                </a:pPr>
                <a:endParaRPr lang="es-ES" sz="16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538" t="-751" r="-448"/>
                </a:stretch>
              </a:blipFill>
            </p:spPr>
            <p:txBody>
              <a:bodyPr/>
              <a:lstStyle/>
              <a:p>
                <a:r>
                  <a:rPr lang="es-ES">
                    <a:noFill/>
                  </a:rPr>
                  <a:t> </a:t>
                </a:r>
              </a:p>
            </p:txBody>
          </p:sp>
        </mc:Fallback>
      </mc:AlternateContent>
    </p:spTree>
    <p:extLst>
      <p:ext uri="{BB962C8B-B14F-4D97-AF65-F5344CB8AC3E}">
        <p14:creationId xmlns:p14="http://schemas.microsoft.com/office/powerpoint/2010/main" val="2646197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2522" y="936352"/>
            <a:ext cx="8876749" cy="733422"/>
          </a:xfrm>
        </p:spPr>
        <p:txBody>
          <a:bodyPr/>
          <a:lstStyle/>
          <a:p>
            <a:pPr algn="r"/>
            <a:r>
              <a:rPr lang="es-ES" sz="2400" dirty="0"/>
              <a:t>¿Cómo sabemos si nuestro modelo está bien ajustado?</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248133" y="2125065"/>
                <a:ext cx="6798736" cy="3129363"/>
              </a:xfrm>
            </p:spPr>
            <p:txBody>
              <a:bodyPr/>
              <a:lstStyle/>
              <a:p>
                <a:pPr algn="just"/>
                <a:r>
                  <a:rPr lang="es-ES" sz="1600" dirty="0"/>
                  <a:t>La medida absoluta más habitual para estimar la precisión del modelo es el error cuadrático medio</a:t>
                </a:r>
              </a:p>
              <a:p>
                <a:pPr marL="0" indent="0" algn="just">
                  <a:buNone/>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𝑀𝑆𝐸</m:t>
                      </m:r>
                      <m:r>
                        <a:rPr lang="es-ES" sz="1600" i="1">
                          <a:latin typeface="Cambria Math" panose="02040503050406030204" pitchFamily="18" charset="0"/>
                        </a:rPr>
                        <m:t>=</m:t>
                      </m:r>
                      <m:f>
                        <m:fPr>
                          <m:ctrlPr>
                            <a:rPr lang="es-ES" sz="1600" i="1">
                              <a:latin typeface="Cambria Math" panose="02040503050406030204" pitchFamily="18" charset="0"/>
                            </a:rPr>
                          </m:ctrlPr>
                        </m:fPr>
                        <m:num>
                          <m:r>
                            <a:rPr lang="es-ES" sz="1600" b="0" i="1" smtClean="0">
                              <a:latin typeface="Cambria Math" panose="02040503050406030204" pitchFamily="18" charset="0"/>
                            </a:rPr>
                            <m:t>1</m:t>
                          </m:r>
                        </m:num>
                        <m:den>
                          <m:r>
                            <a:rPr lang="es-ES" sz="1600" b="0" i="1" smtClean="0">
                              <a:latin typeface="Cambria Math" panose="02040503050406030204" pitchFamily="18" charset="0"/>
                            </a:rPr>
                            <m:t>𝑛</m:t>
                          </m:r>
                        </m:den>
                      </m:f>
                      <m:nary>
                        <m:naryPr>
                          <m:chr m:val="∑"/>
                          <m:ctrlPr>
                            <a:rPr lang="es-ES" sz="1600" i="1" smtClean="0">
                              <a:latin typeface="Cambria Math" panose="02040503050406030204" pitchFamily="18" charset="0"/>
                            </a:rPr>
                          </m:ctrlPr>
                        </m:naryPr>
                        <m:sub>
                          <m:r>
                            <m:rPr>
                              <m:brk m:alnAt="23"/>
                            </m:rPr>
                            <a:rPr lang="es-ES" sz="1600" b="0" i="1" smtClean="0">
                              <a:latin typeface="Cambria Math" panose="02040503050406030204" pitchFamily="18" charset="0"/>
                            </a:rPr>
                            <m:t>𝑖</m:t>
                          </m:r>
                          <m:r>
                            <a:rPr lang="es-ES" sz="1600" b="0" i="1" smtClean="0">
                              <a:latin typeface="Cambria Math" panose="02040503050406030204" pitchFamily="18" charset="0"/>
                            </a:rPr>
                            <m:t>=1</m:t>
                          </m:r>
                        </m:sub>
                        <m:sup>
                          <m:r>
                            <a:rPr lang="es-ES" sz="1600" b="0" i="1" smtClean="0">
                              <a:latin typeface="Cambria Math" panose="02040503050406030204" pitchFamily="18" charset="0"/>
                            </a:rPr>
                            <m:t>𝑛</m:t>
                          </m:r>
                        </m:sup>
                        <m:e>
                          <m:sSup>
                            <m:sSupPr>
                              <m:ctrlPr>
                                <a:rPr lang="es-ES" sz="1600" b="0" i="1" smtClean="0">
                                  <a:latin typeface="Cambria Math" panose="02040503050406030204" pitchFamily="18" charset="0"/>
                                </a:rPr>
                              </m:ctrlPr>
                            </m:sSupPr>
                            <m:e>
                              <m:d>
                                <m:dPr>
                                  <m:ctrlPr>
                                    <a:rPr lang="es-ES" sz="1600" b="0" i="1" smtClean="0">
                                      <a:latin typeface="Cambria Math" panose="02040503050406030204" pitchFamily="18" charset="0"/>
                                    </a:rPr>
                                  </m:ctrlPr>
                                </m:dPr>
                                <m:e>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𝑦</m:t>
                                      </m:r>
                                    </m:e>
                                    <m:sub>
                                      <m:r>
                                        <a:rPr lang="es-ES" sz="1600" b="0" i="1" smtClean="0">
                                          <a:latin typeface="Cambria Math" panose="02040503050406030204" pitchFamily="18" charset="0"/>
                                        </a:rPr>
                                        <m:t>𝑖</m:t>
                                      </m:r>
                                    </m:sub>
                                  </m:sSub>
                                  <m:r>
                                    <a:rPr lang="es-ES" sz="1600" b="0" i="1" smtClean="0">
                                      <a:latin typeface="Cambria Math" panose="02040503050406030204" pitchFamily="18" charset="0"/>
                                    </a:rPr>
                                    <m:t>−</m:t>
                                  </m:r>
                                  <m:acc>
                                    <m:accPr>
                                      <m:chr m:val="̂"/>
                                      <m:ctrlPr>
                                        <a:rPr lang="es-ES" sz="1600" b="0" i="1" smtClean="0">
                                          <a:latin typeface="Cambria Math" panose="02040503050406030204" pitchFamily="18" charset="0"/>
                                        </a:rPr>
                                      </m:ctrlPr>
                                    </m:accPr>
                                    <m:e>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𝑦</m:t>
                                          </m:r>
                                        </m:e>
                                        <m:sub>
                                          <m:r>
                                            <a:rPr lang="es-ES" sz="1600" b="0" i="1" smtClean="0">
                                              <a:latin typeface="Cambria Math" panose="02040503050406030204" pitchFamily="18" charset="0"/>
                                            </a:rPr>
                                            <m:t>𝑖</m:t>
                                          </m:r>
                                        </m:sub>
                                      </m:sSub>
                                    </m:e>
                                  </m:acc>
                                </m:e>
                              </m:d>
                            </m:e>
                            <m:sup>
                              <m:r>
                                <a:rPr lang="es-ES" sz="1600" b="0" i="1" smtClean="0">
                                  <a:latin typeface="Cambria Math" panose="02040503050406030204" pitchFamily="18" charset="0"/>
                                </a:rPr>
                                <m:t>2</m:t>
                              </m:r>
                            </m:sup>
                          </m:sSup>
                        </m:e>
                      </m:nary>
                    </m:oMath>
                  </m:oMathPara>
                </a14:m>
                <a:endParaRPr lang="es-ES" sz="1600" dirty="0"/>
              </a:p>
              <a:p>
                <a:pPr algn="just"/>
                <a:r>
                  <a:rPr lang="es-ES" sz="1600" dirty="0"/>
                  <a:t>Sin embargo, se emplea un estadístico independiente de unidades</a:t>
                </a:r>
              </a:p>
              <a:p>
                <a:pPr marL="0" indent="0" algn="just">
                  <a:buNone/>
                </a:pPr>
                <a14:m>
                  <m:oMathPara xmlns:m="http://schemas.openxmlformats.org/officeDocument/2006/math">
                    <m:oMathParaPr>
                      <m:jc m:val="centerGroup"/>
                    </m:oMathParaPr>
                    <m:oMath xmlns:m="http://schemas.openxmlformats.org/officeDocument/2006/math">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𝑅</m:t>
                          </m:r>
                        </m:e>
                        <m:sup>
                          <m:r>
                            <a:rPr lang="es-ES" sz="1600" b="0" i="1" smtClean="0">
                              <a:latin typeface="Cambria Math" panose="02040503050406030204" pitchFamily="18" charset="0"/>
                            </a:rPr>
                            <m:t>2</m:t>
                          </m:r>
                        </m:sup>
                      </m:sSup>
                      <m:r>
                        <a:rPr lang="es-ES" sz="1600" b="0" i="1" smtClean="0">
                          <a:latin typeface="Cambria Math" panose="02040503050406030204" pitchFamily="18" charset="0"/>
                        </a:rPr>
                        <m:t>=1−</m:t>
                      </m:r>
                      <m:f>
                        <m:fPr>
                          <m:ctrlPr>
                            <a:rPr lang="es-ES" sz="1600" b="0" i="1" smtClean="0">
                              <a:latin typeface="Cambria Math" panose="02040503050406030204" pitchFamily="18" charset="0"/>
                            </a:rPr>
                          </m:ctrlPr>
                        </m:fPr>
                        <m:num>
                          <m:nary>
                            <m:naryPr>
                              <m:chr m:val="∑"/>
                              <m:ctrlPr>
                                <a:rPr lang="es-ES" sz="1600" i="1">
                                  <a:latin typeface="Cambria Math" panose="02040503050406030204" pitchFamily="18" charset="0"/>
                                </a:rPr>
                              </m:ctrlPr>
                            </m:naryPr>
                            <m:sub>
                              <m:r>
                                <m:rPr>
                                  <m:brk m:alnAt="23"/>
                                </m:rPr>
                                <a:rPr lang="es-ES" sz="1600" i="1">
                                  <a:latin typeface="Cambria Math" panose="02040503050406030204" pitchFamily="18" charset="0"/>
                                </a:rPr>
                                <m:t>𝑖</m:t>
                              </m:r>
                              <m:r>
                                <a:rPr lang="es-ES" sz="1600" i="1">
                                  <a:latin typeface="Cambria Math" panose="02040503050406030204" pitchFamily="18" charset="0"/>
                                </a:rPr>
                                <m:t>=1</m:t>
                              </m:r>
                            </m:sub>
                            <m:sup>
                              <m:r>
                                <a:rPr lang="es-ES" sz="1600" i="1">
                                  <a:latin typeface="Cambria Math" panose="02040503050406030204" pitchFamily="18" charset="0"/>
                                </a:rPr>
                                <m:t>𝑛</m:t>
                              </m:r>
                            </m:sup>
                            <m:e>
                              <m:sSup>
                                <m:sSupPr>
                                  <m:ctrlPr>
                                    <a:rPr lang="es-ES" sz="1600" i="1">
                                      <a:latin typeface="Cambria Math" panose="02040503050406030204" pitchFamily="18" charset="0"/>
                                    </a:rPr>
                                  </m:ctrlPr>
                                </m:sSupPr>
                                <m:e>
                                  <m:d>
                                    <m:dPr>
                                      <m:ctrlPr>
                                        <a:rPr lang="es-ES" sz="1600" i="1">
                                          <a:latin typeface="Cambria Math" panose="02040503050406030204" pitchFamily="18" charset="0"/>
                                        </a:rPr>
                                      </m:ctrlPr>
                                    </m:dPr>
                                    <m:e>
                                      <m:sSub>
                                        <m:sSubPr>
                                          <m:ctrlPr>
                                            <a:rPr lang="es-ES" sz="1600" i="1">
                                              <a:latin typeface="Cambria Math" panose="02040503050406030204" pitchFamily="18" charset="0"/>
                                            </a:rPr>
                                          </m:ctrlPr>
                                        </m:sSubPr>
                                        <m:e>
                                          <m:r>
                                            <a:rPr lang="es-ES" sz="1600" i="1">
                                              <a:latin typeface="Cambria Math" panose="02040503050406030204" pitchFamily="18" charset="0"/>
                                            </a:rPr>
                                            <m:t>𝑦</m:t>
                                          </m:r>
                                        </m:e>
                                        <m:sub>
                                          <m:r>
                                            <a:rPr lang="es-ES" sz="1600" i="1">
                                              <a:latin typeface="Cambria Math" panose="02040503050406030204" pitchFamily="18" charset="0"/>
                                            </a:rPr>
                                            <m:t>𝑖</m:t>
                                          </m:r>
                                        </m:sub>
                                      </m:sSub>
                                      <m:r>
                                        <a:rPr lang="es-ES" sz="1600" i="1">
                                          <a:latin typeface="Cambria Math" panose="02040503050406030204" pitchFamily="18" charset="0"/>
                                        </a:rPr>
                                        <m:t>−</m:t>
                                      </m:r>
                                      <m:acc>
                                        <m:accPr>
                                          <m:chr m:val="̂"/>
                                          <m:ctrlPr>
                                            <a:rPr lang="es-ES" sz="1600" i="1">
                                              <a:latin typeface="Cambria Math" panose="02040503050406030204" pitchFamily="18" charset="0"/>
                                            </a:rPr>
                                          </m:ctrlPr>
                                        </m:accPr>
                                        <m:e>
                                          <m:sSub>
                                            <m:sSubPr>
                                              <m:ctrlPr>
                                                <a:rPr lang="es-ES" sz="1600" i="1">
                                                  <a:latin typeface="Cambria Math" panose="02040503050406030204" pitchFamily="18" charset="0"/>
                                                </a:rPr>
                                              </m:ctrlPr>
                                            </m:sSubPr>
                                            <m:e>
                                              <m:r>
                                                <a:rPr lang="es-ES" sz="1600" i="1">
                                                  <a:latin typeface="Cambria Math" panose="02040503050406030204" pitchFamily="18" charset="0"/>
                                                </a:rPr>
                                                <m:t>𝑦</m:t>
                                              </m:r>
                                            </m:e>
                                            <m:sub>
                                              <m:r>
                                                <a:rPr lang="es-ES" sz="1600" i="1">
                                                  <a:latin typeface="Cambria Math" panose="02040503050406030204" pitchFamily="18" charset="0"/>
                                                </a:rPr>
                                                <m:t>𝑖</m:t>
                                              </m:r>
                                            </m:sub>
                                          </m:sSub>
                                        </m:e>
                                      </m:acc>
                                    </m:e>
                                  </m:d>
                                </m:e>
                                <m:sup>
                                  <m:r>
                                    <a:rPr lang="es-ES" sz="1600" i="1">
                                      <a:latin typeface="Cambria Math" panose="02040503050406030204" pitchFamily="18" charset="0"/>
                                    </a:rPr>
                                    <m:t>2</m:t>
                                  </m:r>
                                </m:sup>
                              </m:sSup>
                            </m:e>
                          </m:nary>
                        </m:num>
                        <m:den>
                          <m:nary>
                            <m:naryPr>
                              <m:chr m:val="∑"/>
                              <m:ctrlPr>
                                <a:rPr lang="es-ES" sz="1600" i="1">
                                  <a:latin typeface="Cambria Math" panose="02040503050406030204" pitchFamily="18" charset="0"/>
                                </a:rPr>
                              </m:ctrlPr>
                            </m:naryPr>
                            <m:sub>
                              <m:r>
                                <m:rPr>
                                  <m:brk m:alnAt="23"/>
                                </m:rPr>
                                <a:rPr lang="es-ES" sz="1600" i="1">
                                  <a:latin typeface="Cambria Math" panose="02040503050406030204" pitchFamily="18" charset="0"/>
                                </a:rPr>
                                <m:t>𝑖</m:t>
                              </m:r>
                              <m:r>
                                <a:rPr lang="es-ES" sz="1600" i="1">
                                  <a:latin typeface="Cambria Math" panose="02040503050406030204" pitchFamily="18" charset="0"/>
                                </a:rPr>
                                <m:t>=1</m:t>
                              </m:r>
                            </m:sub>
                            <m:sup>
                              <m:r>
                                <a:rPr lang="es-ES" sz="1600" i="1">
                                  <a:latin typeface="Cambria Math" panose="02040503050406030204" pitchFamily="18" charset="0"/>
                                </a:rPr>
                                <m:t>𝑛</m:t>
                              </m:r>
                            </m:sup>
                            <m:e>
                              <m:sSup>
                                <m:sSupPr>
                                  <m:ctrlPr>
                                    <a:rPr lang="es-ES" sz="1600" i="1">
                                      <a:latin typeface="Cambria Math" panose="02040503050406030204" pitchFamily="18" charset="0"/>
                                    </a:rPr>
                                  </m:ctrlPr>
                                </m:sSupPr>
                                <m:e>
                                  <m:d>
                                    <m:dPr>
                                      <m:ctrlPr>
                                        <a:rPr lang="es-ES" sz="1600" i="1">
                                          <a:latin typeface="Cambria Math" panose="02040503050406030204" pitchFamily="18" charset="0"/>
                                        </a:rPr>
                                      </m:ctrlPr>
                                    </m:dPr>
                                    <m:e>
                                      <m:sSub>
                                        <m:sSubPr>
                                          <m:ctrlPr>
                                            <a:rPr lang="es-ES" sz="1600" i="1">
                                              <a:latin typeface="Cambria Math" panose="02040503050406030204" pitchFamily="18" charset="0"/>
                                            </a:rPr>
                                          </m:ctrlPr>
                                        </m:sSubPr>
                                        <m:e>
                                          <m:r>
                                            <a:rPr lang="es-ES" sz="1600" i="1">
                                              <a:latin typeface="Cambria Math" panose="02040503050406030204" pitchFamily="18" charset="0"/>
                                            </a:rPr>
                                            <m:t>𝑦</m:t>
                                          </m:r>
                                        </m:e>
                                        <m:sub>
                                          <m:r>
                                            <a:rPr lang="es-ES" sz="1600" i="1">
                                              <a:latin typeface="Cambria Math" panose="02040503050406030204" pitchFamily="18" charset="0"/>
                                            </a:rPr>
                                            <m:t>𝑖</m:t>
                                          </m:r>
                                        </m:sub>
                                      </m:sSub>
                                      <m:r>
                                        <a:rPr lang="es-ES" sz="1600" i="1">
                                          <a:latin typeface="Cambria Math" panose="02040503050406030204" pitchFamily="18" charset="0"/>
                                        </a:rPr>
                                        <m:t>−</m:t>
                                      </m:r>
                                      <m:acc>
                                        <m:accPr>
                                          <m:chr m:val="̅"/>
                                          <m:ctrlPr>
                                            <a:rPr lang="es-ES" sz="1600" i="1">
                                              <a:latin typeface="Cambria Math" panose="02040503050406030204" pitchFamily="18" charset="0"/>
                                            </a:rPr>
                                          </m:ctrlPr>
                                        </m:accPr>
                                        <m:e>
                                          <m:r>
                                            <a:rPr lang="es-ES" sz="1600" i="1">
                                              <a:latin typeface="Cambria Math" panose="02040503050406030204" pitchFamily="18" charset="0"/>
                                            </a:rPr>
                                            <m:t>𝑦</m:t>
                                          </m:r>
                                        </m:e>
                                      </m:acc>
                                    </m:e>
                                  </m:d>
                                </m:e>
                                <m:sup>
                                  <m:r>
                                    <a:rPr lang="es-ES" sz="1600" i="1">
                                      <a:latin typeface="Cambria Math" panose="02040503050406030204" pitchFamily="18" charset="0"/>
                                    </a:rPr>
                                    <m:t>2</m:t>
                                  </m:r>
                                </m:sup>
                              </m:sSup>
                            </m:e>
                          </m:nary>
                        </m:den>
                      </m:f>
                      <m:r>
                        <a:rPr lang="es-ES" sz="1600" b="0" i="0" smtClean="0">
                          <a:latin typeface="Cambria Math" panose="02040503050406030204" pitchFamily="18" charset="0"/>
                        </a:rPr>
                        <m:t>=1−</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𝑆𝑆𝐸</m:t>
                          </m:r>
                        </m:num>
                        <m:den>
                          <m:r>
                            <a:rPr lang="es-ES" sz="1600" b="0" i="1" smtClean="0">
                              <a:latin typeface="Cambria Math" panose="02040503050406030204" pitchFamily="18" charset="0"/>
                            </a:rPr>
                            <m:t>𝑆𝑆𝑇</m:t>
                          </m:r>
                        </m:den>
                      </m:f>
                    </m:oMath>
                  </m:oMathPara>
                </a14:m>
                <a:endParaRPr lang="es-ES" sz="1600" dirty="0"/>
              </a:p>
              <a:p>
                <a:r>
                  <a:rPr lang="es-ES" sz="1600" dirty="0"/>
                  <a:t>Representa la proporción de variabilidad de la variable respuesta que está explicada por el modelo.</a:t>
                </a:r>
              </a:p>
              <a:p>
                <a:r>
                  <a:rPr lang="es-ES" sz="1600" dirty="0"/>
                  <a:t>Es fácil ver, luego de varias operaciones matemáticas que </a:t>
                </a:r>
                <a14:m>
                  <m:oMath xmlns:m="http://schemas.openxmlformats.org/officeDocument/2006/math">
                    <m:sSup>
                      <m:sSupPr>
                        <m:ctrlPr>
                          <a:rPr lang="es-ES" sz="1600" i="1">
                            <a:latin typeface="Cambria Math" panose="02040503050406030204" pitchFamily="18" charset="0"/>
                          </a:rPr>
                        </m:ctrlPr>
                      </m:sSupPr>
                      <m:e>
                        <m:r>
                          <a:rPr lang="es-ES" sz="1600" i="1">
                            <a:latin typeface="Cambria Math" panose="02040503050406030204" pitchFamily="18" charset="0"/>
                          </a:rPr>
                          <m:t>𝑅</m:t>
                        </m:r>
                      </m:e>
                      <m:sup>
                        <m:r>
                          <a:rPr lang="es-ES" sz="1600" i="1">
                            <a:latin typeface="Cambria Math" panose="02040503050406030204" pitchFamily="18" charset="0"/>
                          </a:rPr>
                          <m:t>2</m:t>
                        </m:r>
                      </m:sup>
                    </m:sSup>
                    <m:r>
                      <a:rPr lang="es-ES" sz="1600" b="0" i="1" smtClean="0">
                        <a:latin typeface="Cambria Math" panose="02040503050406030204" pitchFamily="18" charset="0"/>
                      </a:rPr>
                      <m:t>=</m:t>
                    </m:r>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𝜌</m:t>
                        </m:r>
                      </m:e>
                      <m:sup>
                        <m:r>
                          <a:rPr lang="es-ES" sz="1600" b="0" i="1" smtClean="0">
                            <a:latin typeface="Cambria Math" panose="02040503050406030204" pitchFamily="18" charset="0"/>
                          </a:rPr>
                          <m:t>2</m:t>
                        </m:r>
                      </m:sup>
                    </m:sSup>
                  </m:oMath>
                </a14:m>
                <a:r>
                  <a:rPr lang="es-ES" sz="1600" dirty="0"/>
                  <a:t>, donde </a:t>
                </a:r>
                <a14:m>
                  <m:oMath xmlns:m="http://schemas.openxmlformats.org/officeDocument/2006/math">
                    <m:r>
                      <a:rPr lang="es-ES" sz="1600" b="0" i="1" smtClean="0">
                        <a:latin typeface="Cambria Math" panose="02040503050406030204" pitchFamily="18" charset="0"/>
                      </a:rPr>
                      <m:t>𝜌</m:t>
                    </m:r>
                  </m:oMath>
                </a14:m>
                <a:r>
                  <a:rPr lang="es-ES" sz="1600" dirty="0"/>
                  <a:t> es el coeficiente de correlación</a:t>
                </a:r>
              </a:p>
              <a:p>
                <a:pPr marL="0" indent="0">
                  <a:buNone/>
                </a:pPr>
                <a14:m>
                  <m:oMathPara xmlns:m="http://schemas.openxmlformats.org/officeDocument/2006/math">
                    <m:oMathParaPr>
                      <m:jc m:val="centerGroup"/>
                    </m:oMathParaPr>
                    <m:oMath xmlns:m="http://schemas.openxmlformats.org/officeDocument/2006/math">
                      <m:sSup>
                        <m:sSupPr>
                          <m:ctrlPr>
                            <a:rPr lang="es-ES" sz="1600" i="1">
                              <a:latin typeface="Cambria Math" panose="02040503050406030204" pitchFamily="18" charset="0"/>
                            </a:rPr>
                          </m:ctrlPr>
                        </m:sSupPr>
                        <m:e>
                          <m:r>
                            <a:rPr lang="es-ES" sz="1600" i="1">
                              <a:latin typeface="Cambria Math" panose="02040503050406030204" pitchFamily="18" charset="0"/>
                            </a:rPr>
                            <m:t>𝑅</m:t>
                          </m:r>
                        </m:e>
                        <m:sup>
                          <m:r>
                            <a:rPr lang="es-ES" sz="1600" i="1">
                              <a:latin typeface="Cambria Math" panose="02040503050406030204" pitchFamily="18" charset="0"/>
                            </a:rPr>
                            <m:t>2</m:t>
                          </m:r>
                        </m:sup>
                      </m:sSup>
                      <m:r>
                        <a:rPr lang="es-ES" sz="1600" i="1">
                          <a:latin typeface="Cambria Math" panose="02040503050406030204" pitchFamily="18" charset="0"/>
                        </a:rPr>
                        <m:t>=1−</m:t>
                      </m:r>
                      <m:f>
                        <m:fPr>
                          <m:ctrlPr>
                            <a:rPr lang="es-ES" sz="1600" i="1">
                              <a:latin typeface="Cambria Math" panose="02040503050406030204" pitchFamily="18" charset="0"/>
                            </a:rPr>
                          </m:ctrlPr>
                        </m:fPr>
                        <m:num>
                          <m:nary>
                            <m:naryPr>
                              <m:chr m:val="∑"/>
                              <m:ctrlPr>
                                <a:rPr lang="es-ES" sz="1600" i="1">
                                  <a:latin typeface="Cambria Math" panose="02040503050406030204" pitchFamily="18" charset="0"/>
                                </a:rPr>
                              </m:ctrlPr>
                            </m:naryPr>
                            <m:sub>
                              <m:r>
                                <m:rPr>
                                  <m:brk m:alnAt="23"/>
                                </m:rPr>
                                <a:rPr lang="es-ES" sz="1600" i="1">
                                  <a:latin typeface="Cambria Math" panose="02040503050406030204" pitchFamily="18" charset="0"/>
                                </a:rPr>
                                <m:t>𝑖</m:t>
                              </m:r>
                              <m:r>
                                <a:rPr lang="es-ES" sz="1600" i="1">
                                  <a:latin typeface="Cambria Math" panose="02040503050406030204" pitchFamily="18" charset="0"/>
                                </a:rPr>
                                <m:t>=1</m:t>
                              </m:r>
                            </m:sub>
                            <m:sup>
                              <m:r>
                                <a:rPr lang="es-ES" sz="1600" i="1">
                                  <a:latin typeface="Cambria Math" panose="02040503050406030204" pitchFamily="18" charset="0"/>
                                </a:rPr>
                                <m:t>𝑛</m:t>
                              </m:r>
                            </m:sup>
                            <m:e>
                              <m:sSup>
                                <m:sSupPr>
                                  <m:ctrlPr>
                                    <a:rPr lang="es-ES" sz="1600" i="1">
                                      <a:latin typeface="Cambria Math" panose="02040503050406030204" pitchFamily="18" charset="0"/>
                                    </a:rPr>
                                  </m:ctrlPr>
                                </m:sSupPr>
                                <m:e>
                                  <m:d>
                                    <m:dPr>
                                      <m:ctrlPr>
                                        <a:rPr lang="es-ES" sz="1600" i="1">
                                          <a:latin typeface="Cambria Math" panose="02040503050406030204" pitchFamily="18" charset="0"/>
                                        </a:rPr>
                                      </m:ctrlPr>
                                    </m:dPr>
                                    <m:e>
                                      <m:sSub>
                                        <m:sSubPr>
                                          <m:ctrlPr>
                                            <a:rPr lang="es-ES" sz="1600" i="1">
                                              <a:latin typeface="Cambria Math" panose="02040503050406030204" pitchFamily="18" charset="0"/>
                                            </a:rPr>
                                          </m:ctrlPr>
                                        </m:sSubPr>
                                        <m:e>
                                          <m:r>
                                            <a:rPr lang="es-ES" sz="1600" i="1">
                                              <a:latin typeface="Cambria Math" panose="02040503050406030204" pitchFamily="18" charset="0"/>
                                            </a:rPr>
                                            <m:t>𝑦</m:t>
                                          </m:r>
                                        </m:e>
                                        <m:sub>
                                          <m:r>
                                            <a:rPr lang="es-ES" sz="1600" i="1">
                                              <a:latin typeface="Cambria Math" panose="02040503050406030204" pitchFamily="18" charset="0"/>
                                            </a:rPr>
                                            <m:t>𝑖</m:t>
                                          </m:r>
                                        </m:sub>
                                      </m:sSub>
                                      <m:r>
                                        <a:rPr lang="es-ES" sz="1600" i="1">
                                          <a:latin typeface="Cambria Math" panose="02040503050406030204" pitchFamily="18" charset="0"/>
                                        </a:rPr>
                                        <m:t>−</m:t>
                                      </m:r>
                                      <m:acc>
                                        <m:accPr>
                                          <m:chr m:val="̂"/>
                                          <m:ctrlPr>
                                            <a:rPr lang="es-ES" sz="1600" i="1">
                                              <a:latin typeface="Cambria Math" panose="02040503050406030204" pitchFamily="18" charset="0"/>
                                            </a:rPr>
                                          </m:ctrlPr>
                                        </m:accPr>
                                        <m:e>
                                          <m:sSub>
                                            <m:sSubPr>
                                              <m:ctrlPr>
                                                <a:rPr lang="es-ES" sz="1600" i="1">
                                                  <a:latin typeface="Cambria Math" panose="02040503050406030204" pitchFamily="18" charset="0"/>
                                                </a:rPr>
                                              </m:ctrlPr>
                                            </m:sSubPr>
                                            <m:e>
                                              <m:r>
                                                <a:rPr lang="es-ES" sz="1600" i="1">
                                                  <a:latin typeface="Cambria Math" panose="02040503050406030204" pitchFamily="18" charset="0"/>
                                                </a:rPr>
                                                <m:t>𝑦</m:t>
                                              </m:r>
                                            </m:e>
                                            <m:sub>
                                              <m:r>
                                                <a:rPr lang="es-ES" sz="1600" i="1">
                                                  <a:latin typeface="Cambria Math" panose="02040503050406030204" pitchFamily="18" charset="0"/>
                                                </a:rPr>
                                                <m:t>𝑖</m:t>
                                              </m:r>
                                            </m:sub>
                                          </m:sSub>
                                        </m:e>
                                      </m:acc>
                                    </m:e>
                                  </m:d>
                                </m:e>
                                <m:sup>
                                  <m:r>
                                    <a:rPr lang="es-ES" sz="1600" i="1">
                                      <a:latin typeface="Cambria Math" panose="02040503050406030204" pitchFamily="18" charset="0"/>
                                    </a:rPr>
                                    <m:t>2</m:t>
                                  </m:r>
                                </m:sup>
                              </m:sSup>
                            </m:e>
                          </m:nary>
                        </m:num>
                        <m:den>
                          <m:nary>
                            <m:naryPr>
                              <m:chr m:val="∑"/>
                              <m:ctrlPr>
                                <a:rPr lang="es-ES" sz="1600" i="1">
                                  <a:latin typeface="Cambria Math" panose="02040503050406030204" pitchFamily="18" charset="0"/>
                                </a:rPr>
                              </m:ctrlPr>
                            </m:naryPr>
                            <m:sub>
                              <m:r>
                                <m:rPr>
                                  <m:brk m:alnAt="23"/>
                                </m:rPr>
                                <a:rPr lang="es-ES" sz="1600" i="1">
                                  <a:latin typeface="Cambria Math" panose="02040503050406030204" pitchFamily="18" charset="0"/>
                                </a:rPr>
                                <m:t>𝑖</m:t>
                              </m:r>
                              <m:r>
                                <a:rPr lang="es-ES" sz="1600" i="1">
                                  <a:latin typeface="Cambria Math" panose="02040503050406030204" pitchFamily="18" charset="0"/>
                                </a:rPr>
                                <m:t>=1</m:t>
                              </m:r>
                            </m:sub>
                            <m:sup>
                              <m:r>
                                <a:rPr lang="es-ES" sz="1600" i="1">
                                  <a:latin typeface="Cambria Math" panose="02040503050406030204" pitchFamily="18" charset="0"/>
                                </a:rPr>
                                <m:t>𝑛</m:t>
                              </m:r>
                            </m:sup>
                            <m:e>
                              <m:sSup>
                                <m:sSupPr>
                                  <m:ctrlPr>
                                    <a:rPr lang="es-ES" sz="1600" i="1">
                                      <a:latin typeface="Cambria Math" panose="02040503050406030204" pitchFamily="18" charset="0"/>
                                    </a:rPr>
                                  </m:ctrlPr>
                                </m:sSupPr>
                                <m:e>
                                  <m:d>
                                    <m:dPr>
                                      <m:ctrlPr>
                                        <a:rPr lang="es-ES" sz="1600" i="1">
                                          <a:latin typeface="Cambria Math" panose="02040503050406030204" pitchFamily="18" charset="0"/>
                                        </a:rPr>
                                      </m:ctrlPr>
                                    </m:dPr>
                                    <m:e>
                                      <m:sSub>
                                        <m:sSubPr>
                                          <m:ctrlPr>
                                            <a:rPr lang="es-ES" sz="1600" i="1">
                                              <a:latin typeface="Cambria Math" panose="02040503050406030204" pitchFamily="18" charset="0"/>
                                            </a:rPr>
                                          </m:ctrlPr>
                                        </m:sSubPr>
                                        <m:e>
                                          <m:r>
                                            <a:rPr lang="es-ES" sz="1600" i="1">
                                              <a:latin typeface="Cambria Math" panose="02040503050406030204" pitchFamily="18" charset="0"/>
                                            </a:rPr>
                                            <m:t>𝑦</m:t>
                                          </m:r>
                                        </m:e>
                                        <m:sub>
                                          <m:r>
                                            <a:rPr lang="es-ES" sz="1600" i="1">
                                              <a:latin typeface="Cambria Math" panose="02040503050406030204" pitchFamily="18" charset="0"/>
                                            </a:rPr>
                                            <m:t>𝑖</m:t>
                                          </m:r>
                                        </m:sub>
                                      </m:sSub>
                                      <m:r>
                                        <a:rPr lang="es-ES" sz="1600" i="1">
                                          <a:latin typeface="Cambria Math" panose="02040503050406030204" pitchFamily="18" charset="0"/>
                                        </a:rPr>
                                        <m:t>−</m:t>
                                      </m:r>
                                      <m:acc>
                                        <m:accPr>
                                          <m:chr m:val="̅"/>
                                          <m:ctrlPr>
                                            <a:rPr lang="es-ES" sz="1600" i="1">
                                              <a:latin typeface="Cambria Math" panose="02040503050406030204" pitchFamily="18" charset="0"/>
                                            </a:rPr>
                                          </m:ctrlPr>
                                        </m:accPr>
                                        <m:e>
                                          <m:r>
                                            <a:rPr lang="es-ES" sz="1600" i="1">
                                              <a:latin typeface="Cambria Math" panose="02040503050406030204" pitchFamily="18" charset="0"/>
                                            </a:rPr>
                                            <m:t>𝑦</m:t>
                                          </m:r>
                                        </m:e>
                                      </m:acc>
                                    </m:e>
                                  </m:d>
                                </m:e>
                                <m:sup>
                                  <m:r>
                                    <a:rPr lang="es-ES" sz="1600" i="1">
                                      <a:latin typeface="Cambria Math" panose="02040503050406030204" pitchFamily="18" charset="0"/>
                                    </a:rPr>
                                    <m:t>2</m:t>
                                  </m:r>
                                </m:sup>
                              </m:sSup>
                            </m:e>
                          </m:nary>
                        </m:den>
                      </m:f>
                    </m:oMath>
                  </m:oMathPara>
                </a14:m>
                <a:endParaRPr lang="es-ES" sz="16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248133" y="2125065"/>
                <a:ext cx="6798736" cy="3129363"/>
              </a:xfrm>
              <a:blipFill>
                <a:blip r:embed="rId2"/>
                <a:stretch>
                  <a:fillRect l="-628" t="-1170" r="-448" b="-31579"/>
                </a:stretch>
              </a:blipFill>
            </p:spPr>
            <p:txBody>
              <a:bodyPr/>
              <a:lstStyle/>
              <a:p>
                <a:r>
                  <a:rPr lang="es-ES">
                    <a:noFill/>
                  </a:rPr>
                  <a:t> </a:t>
                </a:r>
              </a:p>
            </p:txBody>
          </p:sp>
        </mc:Fallback>
      </mc:AlternateContent>
    </p:spTree>
    <p:extLst>
      <p:ext uri="{BB962C8B-B14F-4D97-AF65-F5344CB8AC3E}">
        <p14:creationId xmlns:p14="http://schemas.microsoft.com/office/powerpoint/2010/main" val="1603794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2522" y="936352"/>
            <a:ext cx="8876749" cy="733422"/>
          </a:xfrm>
        </p:spPr>
        <p:txBody>
          <a:bodyPr/>
          <a:lstStyle/>
          <a:p>
            <a:pPr algn="r"/>
            <a:r>
              <a:rPr lang="es-ES" sz="2400" dirty="0"/>
              <a:t>¿Cómo sabemos si nuestro modelo está bien ajustado?</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290078" y="1769808"/>
                <a:ext cx="6798736" cy="4396100"/>
              </a:xfrm>
            </p:spPr>
            <p:txBody>
              <a:bodyPr/>
              <a:lstStyle/>
              <a:p>
                <a:pPr algn="just"/>
                <a:r>
                  <a:rPr lang="es-ES" sz="1600" dirty="0"/>
                  <a:t>La medida absoluta más habitual para estimar la precisión del modelo es el error cuadrático medio</a:t>
                </a:r>
              </a:p>
              <a:p>
                <a:pPr marL="0" indent="0" algn="just">
                  <a:buNone/>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𝑀𝑆𝐸</m:t>
                      </m:r>
                      <m:r>
                        <a:rPr lang="es-ES" sz="1600" i="1">
                          <a:latin typeface="Cambria Math" panose="02040503050406030204" pitchFamily="18" charset="0"/>
                        </a:rPr>
                        <m:t>=</m:t>
                      </m:r>
                      <m:f>
                        <m:fPr>
                          <m:ctrlPr>
                            <a:rPr lang="es-ES" sz="1600" i="1">
                              <a:latin typeface="Cambria Math" panose="02040503050406030204" pitchFamily="18" charset="0"/>
                            </a:rPr>
                          </m:ctrlPr>
                        </m:fPr>
                        <m:num>
                          <m:r>
                            <a:rPr lang="es-ES" sz="1600" b="0" i="1" smtClean="0">
                              <a:latin typeface="Cambria Math" panose="02040503050406030204" pitchFamily="18" charset="0"/>
                            </a:rPr>
                            <m:t>1</m:t>
                          </m:r>
                        </m:num>
                        <m:den>
                          <m:r>
                            <a:rPr lang="es-ES" sz="1600" b="0" i="1" smtClean="0">
                              <a:latin typeface="Cambria Math" panose="02040503050406030204" pitchFamily="18" charset="0"/>
                            </a:rPr>
                            <m:t>𝑛</m:t>
                          </m:r>
                        </m:den>
                      </m:f>
                      <m:nary>
                        <m:naryPr>
                          <m:chr m:val="∑"/>
                          <m:ctrlPr>
                            <a:rPr lang="es-ES" sz="1600" i="1" smtClean="0">
                              <a:latin typeface="Cambria Math" panose="02040503050406030204" pitchFamily="18" charset="0"/>
                            </a:rPr>
                          </m:ctrlPr>
                        </m:naryPr>
                        <m:sub>
                          <m:r>
                            <m:rPr>
                              <m:brk m:alnAt="23"/>
                            </m:rPr>
                            <a:rPr lang="es-ES" sz="1600" b="0" i="1" smtClean="0">
                              <a:latin typeface="Cambria Math" panose="02040503050406030204" pitchFamily="18" charset="0"/>
                            </a:rPr>
                            <m:t>𝑖</m:t>
                          </m:r>
                          <m:r>
                            <a:rPr lang="es-ES" sz="1600" b="0" i="1" smtClean="0">
                              <a:latin typeface="Cambria Math" panose="02040503050406030204" pitchFamily="18" charset="0"/>
                            </a:rPr>
                            <m:t>=1</m:t>
                          </m:r>
                        </m:sub>
                        <m:sup>
                          <m:r>
                            <a:rPr lang="es-ES" sz="1600" b="0" i="1" smtClean="0">
                              <a:latin typeface="Cambria Math" panose="02040503050406030204" pitchFamily="18" charset="0"/>
                            </a:rPr>
                            <m:t>𝑛</m:t>
                          </m:r>
                        </m:sup>
                        <m:e>
                          <m:sSup>
                            <m:sSupPr>
                              <m:ctrlPr>
                                <a:rPr lang="es-ES" sz="1600" b="0" i="1" smtClean="0">
                                  <a:latin typeface="Cambria Math" panose="02040503050406030204" pitchFamily="18" charset="0"/>
                                </a:rPr>
                              </m:ctrlPr>
                            </m:sSupPr>
                            <m:e>
                              <m:d>
                                <m:dPr>
                                  <m:ctrlPr>
                                    <a:rPr lang="es-ES" sz="1600" b="0" i="1" smtClean="0">
                                      <a:latin typeface="Cambria Math" panose="02040503050406030204" pitchFamily="18" charset="0"/>
                                    </a:rPr>
                                  </m:ctrlPr>
                                </m:dPr>
                                <m:e>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𝑦</m:t>
                                      </m:r>
                                    </m:e>
                                    <m:sub>
                                      <m:r>
                                        <a:rPr lang="es-ES" sz="1600" b="0" i="1" smtClean="0">
                                          <a:latin typeface="Cambria Math" panose="02040503050406030204" pitchFamily="18" charset="0"/>
                                        </a:rPr>
                                        <m:t>𝑖</m:t>
                                      </m:r>
                                    </m:sub>
                                  </m:sSub>
                                  <m:r>
                                    <a:rPr lang="es-ES" sz="1600" b="0" i="1" smtClean="0">
                                      <a:latin typeface="Cambria Math" panose="02040503050406030204" pitchFamily="18" charset="0"/>
                                    </a:rPr>
                                    <m:t>−</m:t>
                                  </m:r>
                                  <m:acc>
                                    <m:accPr>
                                      <m:chr m:val="̂"/>
                                      <m:ctrlPr>
                                        <a:rPr lang="es-ES" sz="1600" b="0" i="1" smtClean="0">
                                          <a:latin typeface="Cambria Math" panose="02040503050406030204" pitchFamily="18" charset="0"/>
                                        </a:rPr>
                                      </m:ctrlPr>
                                    </m:accPr>
                                    <m:e>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𝑦</m:t>
                                          </m:r>
                                        </m:e>
                                        <m:sub>
                                          <m:r>
                                            <a:rPr lang="es-ES" sz="1600" b="0" i="1" smtClean="0">
                                              <a:latin typeface="Cambria Math" panose="02040503050406030204" pitchFamily="18" charset="0"/>
                                            </a:rPr>
                                            <m:t>𝑖</m:t>
                                          </m:r>
                                        </m:sub>
                                      </m:sSub>
                                    </m:e>
                                  </m:acc>
                                </m:e>
                              </m:d>
                            </m:e>
                            <m:sup>
                              <m:r>
                                <a:rPr lang="es-ES" sz="1600" b="0" i="1" smtClean="0">
                                  <a:latin typeface="Cambria Math" panose="02040503050406030204" pitchFamily="18" charset="0"/>
                                </a:rPr>
                                <m:t>2</m:t>
                              </m:r>
                            </m:sup>
                          </m:sSup>
                        </m:e>
                      </m:nary>
                    </m:oMath>
                  </m:oMathPara>
                </a14:m>
                <a:endParaRPr lang="es-ES" sz="1600" dirty="0"/>
              </a:p>
              <a:p>
                <a:pPr algn="just"/>
                <a:r>
                  <a:rPr lang="es-ES" sz="1600" dirty="0"/>
                  <a:t>Sin embargo, se emplea un estadístico independiente de unidades</a:t>
                </a:r>
              </a:p>
              <a:p>
                <a:pPr marL="0" indent="0" algn="just">
                  <a:buNone/>
                </a:pPr>
                <a14:m>
                  <m:oMathPara xmlns:m="http://schemas.openxmlformats.org/officeDocument/2006/math">
                    <m:oMathParaPr>
                      <m:jc m:val="centerGroup"/>
                    </m:oMathParaPr>
                    <m:oMath xmlns:m="http://schemas.openxmlformats.org/officeDocument/2006/math">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𝑅</m:t>
                          </m:r>
                        </m:e>
                        <m:sup>
                          <m:r>
                            <a:rPr lang="es-ES" sz="1600" b="0" i="1" smtClean="0">
                              <a:latin typeface="Cambria Math" panose="02040503050406030204" pitchFamily="18" charset="0"/>
                            </a:rPr>
                            <m:t>2</m:t>
                          </m:r>
                        </m:sup>
                      </m:sSup>
                      <m:r>
                        <a:rPr lang="es-ES" sz="1600" b="0" i="1" smtClean="0">
                          <a:latin typeface="Cambria Math" panose="02040503050406030204" pitchFamily="18" charset="0"/>
                        </a:rPr>
                        <m:t>=1−</m:t>
                      </m:r>
                      <m:f>
                        <m:fPr>
                          <m:ctrlPr>
                            <a:rPr lang="es-ES" sz="1600" b="0" i="1" smtClean="0">
                              <a:latin typeface="Cambria Math" panose="02040503050406030204" pitchFamily="18" charset="0"/>
                            </a:rPr>
                          </m:ctrlPr>
                        </m:fPr>
                        <m:num>
                          <m:nary>
                            <m:naryPr>
                              <m:chr m:val="∑"/>
                              <m:ctrlPr>
                                <a:rPr lang="es-ES" sz="1600" i="1">
                                  <a:latin typeface="Cambria Math" panose="02040503050406030204" pitchFamily="18" charset="0"/>
                                </a:rPr>
                              </m:ctrlPr>
                            </m:naryPr>
                            <m:sub>
                              <m:r>
                                <m:rPr>
                                  <m:brk m:alnAt="23"/>
                                </m:rPr>
                                <a:rPr lang="es-ES" sz="1600" i="1">
                                  <a:latin typeface="Cambria Math" panose="02040503050406030204" pitchFamily="18" charset="0"/>
                                </a:rPr>
                                <m:t>𝑖</m:t>
                              </m:r>
                              <m:r>
                                <a:rPr lang="es-ES" sz="1600" i="1">
                                  <a:latin typeface="Cambria Math" panose="02040503050406030204" pitchFamily="18" charset="0"/>
                                </a:rPr>
                                <m:t>=1</m:t>
                              </m:r>
                            </m:sub>
                            <m:sup>
                              <m:r>
                                <a:rPr lang="es-ES" sz="1600" i="1">
                                  <a:latin typeface="Cambria Math" panose="02040503050406030204" pitchFamily="18" charset="0"/>
                                </a:rPr>
                                <m:t>𝑛</m:t>
                              </m:r>
                            </m:sup>
                            <m:e>
                              <m:sSup>
                                <m:sSupPr>
                                  <m:ctrlPr>
                                    <a:rPr lang="es-ES" sz="1600" i="1">
                                      <a:latin typeface="Cambria Math" panose="02040503050406030204" pitchFamily="18" charset="0"/>
                                    </a:rPr>
                                  </m:ctrlPr>
                                </m:sSupPr>
                                <m:e>
                                  <m:d>
                                    <m:dPr>
                                      <m:ctrlPr>
                                        <a:rPr lang="es-ES" sz="1600" i="1">
                                          <a:latin typeface="Cambria Math" panose="02040503050406030204" pitchFamily="18" charset="0"/>
                                        </a:rPr>
                                      </m:ctrlPr>
                                    </m:dPr>
                                    <m:e>
                                      <m:sSub>
                                        <m:sSubPr>
                                          <m:ctrlPr>
                                            <a:rPr lang="es-ES" sz="1600" i="1">
                                              <a:latin typeface="Cambria Math" panose="02040503050406030204" pitchFamily="18" charset="0"/>
                                            </a:rPr>
                                          </m:ctrlPr>
                                        </m:sSubPr>
                                        <m:e>
                                          <m:r>
                                            <a:rPr lang="es-ES" sz="1600" i="1">
                                              <a:latin typeface="Cambria Math" panose="02040503050406030204" pitchFamily="18" charset="0"/>
                                            </a:rPr>
                                            <m:t>𝑦</m:t>
                                          </m:r>
                                        </m:e>
                                        <m:sub>
                                          <m:r>
                                            <a:rPr lang="es-ES" sz="1600" i="1">
                                              <a:latin typeface="Cambria Math" panose="02040503050406030204" pitchFamily="18" charset="0"/>
                                            </a:rPr>
                                            <m:t>𝑖</m:t>
                                          </m:r>
                                        </m:sub>
                                      </m:sSub>
                                      <m:r>
                                        <a:rPr lang="es-ES" sz="1600" i="1">
                                          <a:latin typeface="Cambria Math" panose="02040503050406030204" pitchFamily="18" charset="0"/>
                                        </a:rPr>
                                        <m:t>−</m:t>
                                      </m:r>
                                      <m:acc>
                                        <m:accPr>
                                          <m:chr m:val="̂"/>
                                          <m:ctrlPr>
                                            <a:rPr lang="es-ES" sz="1600" i="1">
                                              <a:latin typeface="Cambria Math" panose="02040503050406030204" pitchFamily="18" charset="0"/>
                                            </a:rPr>
                                          </m:ctrlPr>
                                        </m:accPr>
                                        <m:e>
                                          <m:sSub>
                                            <m:sSubPr>
                                              <m:ctrlPr>
                                                <a:rPr lang="es-ES" sz="1600" i="1">
                                                  <a:latin typeface="Cambria Math" panose="02040503050406030204" pitchFamily="18" charset="0"/>
                                                </a:rPr>
                                              </m:ctrlPr>
                                            </m:sSubPr>
                                            <m:e>
                                              <m:r>
                                                <a:rPr lang="es-ES" sz="1600" i="1">
                                                  <a:latin typeface="Cambria Math" panose="02040503050406030204" pitchFamily="18" charset="0"/>
                                                </a:rPr>
                                                <m:t>𝑦</m:t>
                                              </m:r>
                                            </m:e>
                                            <m:sub>
                                              <m:r>
                                                <a:rPr lang="es-ES" sz="1600" i="1">
                                                  <a:latin typeface="Cambria Math" panose="02040503050406030204" pitchFamily="18" charset="0"/>
                                                </a:rPr>
                                                <m:t>𝑖</m:t>
                                              </m:r>
                                            </m:sub>
                                          </m:sSub>
                                        </m:e>
                                      </m:acc>
                                    </m:e>
                                  </m:d>
                                </m:e>
                                <m:sup>
                                  <m:r>
                                    <a:rPr lang="es-ES" sz="1600" i="1">
                                      <a:latin typeface="Cambria Math" panose="02040503050406030204" pitchFamily="18" charset="0"/>
                                    </a:rPr>
                                    <m:t>2</m:t>
                                  </m:r>
                                </m:sup>
                              </m:sSup>
                            </m:e>
                          </m:nary>
                        </m:num>
                        <m:den>
                          <m:nary>
                            <m:naryPr>
                              <m:chr m:val="∑"/>
                              <m:ctrlPr>
                                <a:rPr lang="es-ES" sz="1600" i="1">
                                  <a:latin typeface="Cambria Math" panose="02040503050406030204" pitchFamily="18" charset="0"/>
                                </a:rPr>
                              </m:ctrlPr>
                            </m:naryPr>
                            <m:sub>
                              <m:r>
                                <m:rPr>
                                  <m:brk m:alnAt="23"/>
                                </m:rPr>
                                <a:rPr lang="es-ES" sz="1600" i="1">
                                  <a:latin typeface="Cambria Math" panose="02040503050406030204" pitchFamily="18" charset="0"/>
                                </a:rPr>
                                <m:t>𝑖</m:t>
                              </m:r>
                              <m:r>
                                <a:rPr lang="es-ES" sz="1600" i="1">
                                  <a:latin typeface="Cambria Math" panose="02040503050406030204" pitchFamily="18" charset="0"/>
                                </a:rPr>
                                <m:t>=1</m:t>
                              </m:r>
                            </m:sub>
                            <m:sup>
                              <m:r>
                                <a:rPr lang="es-ES" sz="1600" i="1">
                                  <a:latin typeface="Cambria Math" panose="02040503050406030204" pitchFamily="18" charset="0"/>
                                </a:rPr>
                                <m:t>𝑛</m:t>
                              </m:r>
                            </m:sup>
                            <m:e>
                              <m:sSup>
                                <m:sSupPr>
                                  <m:ctrlPr>
                                    <a:rPr lang="es-ES" sz="1600" i="1">
                                      <a:latin typeface="Cambria Math" panose="02040503050406030204" pitchFamily="18" charset="0"/>
                                    </a:rPr>
                                  </m:ctrlPr>
                                </m:sSupPr>
                                <m:e>
                                  <m:d>
                                    <m:dPr>
                                      <m:ctrlPr>
                                        <a:rPr lang="es-ES" sz="1600" i="1">
                                          <a:latin typeface="Cambria Math" panose="02040503050406030204" pitchFamily="18" charset="0"/>
                                        </a:rPr>
                                      </m:ctrlPr>
                                    </m:dPr>
                                    <m:e>
                                      <m:sSub>
                                        <m:sSubPr>
                                          <m:ctrlPr>
                                            <a:rPr lang="es-ES" sz="1600" i="1">
                                              <a:latin typeface="Cambria Math" panose="02040503050406030204" pitchFamily="18" charset="0"/>
                                            </a:rPr>
                                          </m:ctrlPr>
                                        </m:sSubPr>
                                        <m:e>
                                          <m:r>
                                            <a:rPr lang="es-ES" sz="1600" i="1">
                                              <a:latin typeface="Cambria Math" panose="02040503050406030204" pitchFamily="18" charset="0"/>
                                            </a:rPr>
                                            <m:t>𝑦</m:t>
                                          </m:r>
                                        </m:e>
                                        <m:sub>
                                          <m:r>
                                            <a:rPr lang="es-ES" sz="1600" i="1">
                                              <a:latin typeface="Cambria Math" panose="02040503050406030204" pitchFamily="18" charset="0"/>
                                            </a:rPr>
                                            <m:t>𝑖</m:t>
                                          </m:r>
                                        </m:sub>
                                      </m:sSub>
                                      <m:r>
                                        <a:rPr lang="es-ES" sz="1600" i="1">
                                          <a:latin typeface="Cambria Math" panose="02040503050406030204" pitchFamily="18" charset="0"/>
                                        </a:rPr>
                                        <m:t>−</m:t>
                                      </m:r>
                                      <m:acc>
                                        <m:accPr>
                                          <m:chr m:val="̅"/>
                                          <m:ctrlPr>
                                            <a:rPr lang="es-ES" sz="1600" i="1">
                                              <a:latin typeface="Cambria Math" panose="02040503050406030204" pitchFamily="18" charset="0"/>
                                            </a:rPr>
                                          </m:ctrlPr>
                                        </m:accPr>
                                        <m:e>
                                          <m:r>
                                            <a:rPr lang="es-ES" sz="1600" i="1">
                                              <a:latin typeface="Cambria Math" panose="02040503050406030204" pitchFamily="18" charset="0"/>
                                            </a:rPr>
                                            <m:t>𝑦</m:t>
                                          </m:r>
                                        </m:e>
                                      </m:acc>
                                    </m:e>
                                  </m:d>
                                </m:e>
                                <m:sup>
                                  <m:r>
                                    <a:rPr lang="es-ES" sz="1600" i="1">
                                      <a:latin typeface="Cambria Math" panose="02040503050406030204" pitchFamily="18" charset="0"/>
                                    </a:rPr>
                                    <m:t>2</m:t>
                                  </m:r>
                                </m:sup>
                              </m:sSup>
                            </m:e>
                          </m:nary>
                        </m:den>
                      </m:f>
                      <m:r>
                        <a:rPr lang="es-ES" sz="1600" b="0" i="0" smtClean="0">
                          <a:latin typeface="Cambria Math" panose="02040503050406030204" pitchFamily="18" charset="0"/>
                        </a:rPr>
                        <m:t>=1−</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𝑆𝑆𝐸</m:t>
                          </m:r>
                        </m:num>
                        <m:den>
                          <m:r>
                            <a:rPr lang="es-ES" sz="1600" b="0" i="1" smtClean="0">
                              <a:latin typeface="Cambria Math" panose="02040503050406030204" pitchFamily="18" charset="0"/>
                            </a:rPr>
                            <m:t>𝑆𝑆𝑇</m:t>
                          </m:r>
                        </m:den>
                      </m:f>
                    </m:oMath>
                  </m:oMathPara>
                </a14:m>
                <a:endParaRPr lang="es-ES" sz="1600" dirty="0"/>
              </a:p>
              <a:p>
                <a:r>
                  <a:rPr lang="es-ES" sz="1600" dirty="0"/>
                  <a:t>Representa la proporción de variabilidad de la variable respuesta que está explicada por el modelo.</a:t>
                </a:r>
              </a:p>
              <a:p>
                <a:r>
                  <a:rPr lang="es-ES" sz="1600" dirty="0"/>
                  <a:t>Es fácil ver, luego de varias operaciones matemáticas que </a:t>
                </a:r>
                <a14:m>
                  <m:oMath xmlns:m="http://schemas.openxmlformats.org/officeDocument/2006/math">
                    <m:sSup>
                      <m:sSupPr>
                        <m:ctrlPr>
                          <a:rPr lang="es-ES" sz="1600" i="1">
                            <a:latin typeface="Cambria Math" panose="02040503050406030204" pitchFamily="18" charset="0"/>
                          </a:rPr>
                        </m:ctrlPr>
                      </m:sSupPr>
                      <m:e>
                        <m:r>
                          <a:rPr lang="es-ES" sz="1600" i="1">
                            <a:latin typeface="Cambria Math" panose="02040503050406030204" pitchFamily="18" charset="0"/>
                          </a:rPr>
                          <m:t>𝑅</m:t>
                        </m:r>
                      </m:e>
                      <m:sup>
                        <m:r>
                          <a:rPr lang="es-ES" sz="1600" i="1">
                            <a:latin typeface="Cambria Math" panose="02040503050406030204" pitchFamily="18" charset="0"/>
                          </a:rPr>
                          <m:t>2</m:t>
                        </m:r>
                      </m:sup>
                    </m:sSup>
                    <m:r>
                      <a:rPr lang="es-ES" sz="1600" b="0" i="1" smtClean="0">
                        <a:latin typeface="Cambria Math" panose="02040503050406030204" pitchFamily="18" charset="0"/>
                      </a:rPr>
                      <m:t>=</m:t>
                    </m:r>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𝜌</m:t>
                        </m:r>
                      </m:e>
                      <m:sup>
                        <m:r>
                          <a:rPr lang="es-ES" sz="1600" b="0" i="1" smtClean="0">
                            <a:latin typeface="Cambria Math" panose="02040503050406030204" pitchFamily="18" charset="0"/>
                          </a:rPr>
                          <m:t>2</m:t>
                        </m:r>
                      </m:sup>
                    </m:sSup>
                  </m:oMath>
                </a14:m>
                <a:r>
                  <a:rPr lang="es-ES" sz="1600" dirty="0"/>
                  <a:t>, donde </a:t>
                </a:r>
                <a14:m>
                  <m:oMath xmlns:m="http://schemas.openxmlformats.org/officeDocument/2006/math">
                    <m:r>
                      <a:rPr lang="es-ES" sz="1600" b="0" i="1" smtClean="0">
                        <a:latin typeface="Cambria Math" panose="02040503050406030204" pitchFamily="18" charset="0"/>
                      </a:rPr>
                      <m:t>𝜌</m:t>
                    </m:r>
                  </m:oMath>
                </a14:m>
                <a:r>
                  <a:rPr lang="es-ES" sz="1600" dirty="0"/>
                  <a:t> es el coeficiente de correlación</a:t>
                </a:r>
              </a:p>
              <a:p>
                <a:pPr marL="0" indent="0">
                  <a:buNone/>
                </a:pPr>
                <a14:m>
                  <m:oMathPara xmlns:m="http://schemas.openxmlformats.org/officeDocument/2006/math">
                    <m:oMathParaPr>
                      <m:jc m:val="centerGroup"/>
                    </m:oMathParaPr>
                    <m:oMath xmlns:m="http://schemas.openxmlformats.org/officeDocument/2006/math">
                      <m:sSup>
                        <m:sSupPr>
                          <m:ctrlPr>
                            <a:rPr lang="es-ES" sz="1600" i="1">
                              <a:latin typeface="Cambria Math" panose="02040503050406030204" pitchFamily="18" charset="0"/>
                            </a:rPr>
                          </m:ctrlPr>
                        </m:sSupPr>
                        <m:e>
                          <m:r>
                            <a:rPr lang="es-ES" sz="1600" b="0" i="1" smtClean="0">
                              <a:latin typeface="Cambria Math" panose="02040503050406030204" pitchFamily="18" charset="0"/>
                            </a:rPr>
                            <m:t>𝜌</m:t>
                          </m:r>
                        </m:e>
                        <m:sup>
                          <m:r>
                            <a:rPr lang="es-ES" sz="1600" i="1">
                              <a:latin typeface="Cambria Math" panose="02040503050406030204" pitchFamily="18" charset="0"/>
                            </a:rPr>
                            <m:t>2</m:t>
                          </m:r>
                        </m:sup>
                      </m:sSup>
                      <m:r>
                        <a:rPr lang="es-ES" sz="1600" i="1">
                          <a:latin typeface="Cambria Math" panose="02040503050406030204" pitchFamily="18" charset="0"/>
                        </a:rPr>
                        <m:t>=</m:t>
                      </m:r>
                      <m:f>
                        <m:fPr>
                          <m:ctrlPr>
                            <a:rPr lang="es-ES" sz="1600" i="1">
                              <a:latin typeface="Cambria Math" panose="02040503050406030204" pitchFamily="18" charset="0"/>
                            </a:rPr>
                          </m:ctrlPr>
                        </m:fPr>
                        <m:num>
                          <m:nary>
                            <m:naryPr>
                              <m:chr m:val="∑"/>
                              <m:ctrlPr>
                                <a:rPr lang="es-ES" sz="1600" i="1" smtClean="0">
                                  <a:latin typeface="Cambria Math" panose="02040503050406030204" pitchFamily="18" charset="0"/>
                                </a:rPr>
                              </m:ctrlPr>
                            </m:naryPr>
                            <m:sub>
                              <m:r>
                                <m:rPr>
                                  <m:brk m:alnAt="23"/>
                                </m:rPr>
                                <a:rPr lang="es-ES" sz="1600" i="1">
                                  <a:latin typeface="Cambria Math" panose="02040503050406030204" pitchFamily="18" charset="0"/>
                                </a:rPr>
                                <m:t>𝑖</m:t>
                              </m:r>
                              <m:r>
                                <a:rPr lang="es-ES" sz="1600" i="1">
                                  <a:latin typeface="Cambria Math" panose="02040503050406030204" pitchFamily="18" charset="0"/>
                                </a:rPr>
                                <m:t>=1</m:t>
                              </m:r>
                            </m:sub>
                            <m:sup>
                              <m:r>
                                <a:rPr lang="es-ES" sz="1600" i="1">
                                  <a:latin typeface="Cambria Math" panose="02040503050406030204" pitchFamily="18" charset="0"/>
                                </a:rPr>
                                <m:t>𝑛</m:t>
                              </m:r>
                            </m:sup>
                            <m:e>
                              <m:d>
                                <m:dPr>
                                  <m:ctrlPr>
                                    <a:rPr lang="es-ES" sz="1600" i="1">
                                      <a:latin typeface="Cambria Math" panose="02040503050406030204" pitchFamily="18" charset="0"/>
                                    </a:rPr>
                                  </m:ctrlPr>
                                </m:dPr>
                                <m:e>
                                  <m:sSub>
                                    <m:sSubPr>
                                      <m:ctrlPr>
                                        <a:rPr lang="es-ES" sz="1600" i="1">
                                          <a:latin typeface="Cambria Math" panose="02040503050406030204" pitchFamily="18" charset="0"/>
                                        </a:rPr>
                                      </m:ctrlPr>
                                    </m:sSubPr>
                                    <m:e>
                                      <m:r>
                                        <a:rPr lang="es-ES" sz="1600" i="1">
                                          <a:latin typeface="Cambria Math" panose="02040503050406030204" pitchFamily="18" charset="0"/>
                                        </a:rPr>
                                        <m:t>𝑥</m:t>
                                      </m:r>
                                    </m:e>
                                    <m:sub>
                                      <m:r>
                                        <a:rPr lang="es-ES" sz="1600" i="1">
                                          <a:latin typeface="Cambria Math" panose="02040503050406030204" pitchFamily="18" charset="0"/>
                                        </a:rPr>
                                        <m:t>𝑖</m:t>
                                      </m:r>
                                    </m:sub>
                                  </m:sSub>
                                  <m:r>
                                    <a:rPr lang="es-ES" sz="1600" i="1">
                                      <a:latin typeface="Cambria Math" panose="02040503050406030204" pitchFamily="18" charset="0"/>
                                    </a:rPr>
                                    <m:t>−</m:t>
                                  </m:r>
                                  <m:acc>
                                    <m:accPr>
                                      <m:chr m:val="̅"/>
                                      <m:ctrlPr>
                                        <a:rPr lang="es-ES" sz="1600" i="1">
                                          <a:latin typeface="Cambria Math" panose="02040503050406030204" pitchFamily="18" charset="0"/>
                                        </a:rPr>
                                      </m:ctrlPr>
                                    </m:accPr>
                                    <m:e>
                                      <m:r>
                                        <a:rPr lang="es-ES" sz="1600" i="1">
                                          <a:latin typeface="Cambria Math" panose="02040503050406030204" pitchFamily="18" charset="0"/>
                                        </a:rPr>
                                        <m:t>𝑥</m:t>
                                      </m:r>
                                    </m:e>
                                  </m:acc>
                                </m:e>
                              </m:d>
                              <m:d>
                                <m:dPr>
                                  <m:ctrlPr>
                                    <a:rPr lang="es-ES" sz="1600" i="1">
                                      <a:latin typeface="Cambria Math" panose="02040503050406030204" pitchFamily="18" charset="0"/>
                                    </a:rPr>
                                  </m:ctrlPr>
                                </m:dPr>
                                <m:e>
                                  <m:sSub>
                                    <m:sSubPr>
                                      <m:ctrlPr>
                                        <a:rPr lang="es-ES" sz="1600" i="1">
                                          <a:latin typeface="Cambria Math" panose="02040503050406030204" pitchFamily="18" charset="0"/>
                                        </a:rPr>
                                      </m:ctrlPr>
                                    </m:sSubPr>
                                    <m:e>
                                      <m:r>
                                        <a:rPr lang="es-ES" sz="1600" b="0" i="1" smtClean="0">
                                          <a:latin typeface="Cambria Math" panose="02040503050406030204" pitchFamily="18" charset="0"/>
                                        </a:rPr>
                                        <m:t>𝑦</m:t>
                                      </m:r>
                                    </m:e>
                                    <m:sub>
                                      <m:r>
                                        <a:rPr lang="es-ES" sz="1600" i="1">
                                          <a:latin typeface="Cambria Math" panose="02040503050406030204" pitchFamily="18" charset="0"/>
                                        </a:rPr>
                                        <m:t>𝑖</m:t>
                                      </m:r>
                                    </m:sub>
                                  </m:sSub>
                                  <m:r>
                                    <a:rPr lang="es-ES" sz="1600" i="1">
                                      <a:latin typeface="Cambria Math" panose="02040503050406030204" pitchFamily="18" charset="0"/>
                                    </a:rPr>
                                    <m:t>−</m:t>
                                  </m:r>
                                  <m:acc>
                                    <m:accPr>
                                      <m:chr m:val="̅"/>
                                      <m:ctrlPr>
                                        <a:rPr lang="es-ES" sz="1600" i="1">
                                          <a:latin typeface="Cambria Math" panose="02040503050406030204" pitchFamily="18" charset="0"/>
                                        </a:rPr>
                                      </m:ctrlPr>
                                    </m:accPr>
                                    <m:e>
                                      <m:r>
                                        <a:rPr lang="es-ES" sz="1600" b="0" i="1" smtClean="0">
                                          <a:latin typeface="Cambria Math" panose="02040503050406030204" pitchFamily="18" charset="0"/>
                                        </a:rPr>
                                        <m:t>𝑦</m:t>
                                      </m:r>
                                    </m:e>
                                  </m:acc>
                                </m:e>
                              </m:d>
                            </m:e>
                          </m:nary>
                        </m:num>
                        <m:den>
                          <m:rad>
                            <m:radPr>
                              <m:degHide m:val="on"/>
                              <m:ctrlPr>
                                <a:rPr lang="es-ES" sz="1600" i="1">
                                  <a:latin typeface="Cambria Math" panose="02040503050406030204" pitchFamily="18" charset="0"/>
                                </a:rPr>
                              </m:ctrlPr>
                            </m:radPr>
                            <m:deg/>
                            <m:e>
                              <m:nary>
                                <m:naryPr>
                                  <m:chr m:val="∑"/>
                                  <m:ctrlPr>
                                    <a:rPr lang="es-ES" sz="1600" i="1">
                                      <a:latin typeface="Cambria Math" panose="02040503050406030204" pitchFamily="18" charset="0"/>
                                    </a:rPr>
                                  </m:ctrlPr>
                                </m:naryPr>
                                <m:sub>
                                  <m:r>
                                    <m:rPr>
                                      <m:brk m:alnAt="23"/>
                                    </m:rPr>
                                    <a:rPr lang="es-ES" sz="1600" i="1">
                                      <a:latin typeface="Cambria Math" panose="02040503050406030204" pitchFamily="18" charset="0"/>
                                    </a:rPr>
                                    <m:t>𝑖</m:t>
                                  </m:r>
                                  <m:r>
                                    <a:rPr lang="es-ES" sz="1600" i="1">
                                      <a:latin typeface="Cambria Math" panose="02040503050406030204" pitchFamily="18" charset="0"/>
                                    </a:rPr>
                                    <m:t>=1</m:t>
                                  </m:r>
                                </m:sub>
                                <m:sup>
                                  <m:r>
                                    <a:rPr lang="es-ES" sz="1600" i="1">
                                      <a:latin typeface="Cambria Math" panose="02040503050406030204" pitchFamily="18" charset="0"/>
                                    </a:rPr>
                                    <m:t>𝑛</m:t>
                                  </m:r>
                                </m:sup>
                                <m:e>
                                  <m:sSup>
                                    <m:sSupPr>
                                      <m:ctrlPr>
                                        <a:rPr lang="es-ES" sz="1600" i="1">
                                          <a:latin typeface="Cambria Math" panose="02040503050406030204" pitchFamily="18" charset="0"/>
                                        </a:rPr>
                                      </m:ctrlPr>
                                    </m:sSupPr>
                                    <m:e>
                                      <m:d>
                                        <m:dPr>
                                          <m:ctrlPr>
                                            <a:rPr lang="es-ES" sz="1600" i="1">
                                              <a:latin typeface="Cambria Math" panose="02040503050406030204" pitchFamily="18" charset="0"/>
                                            </a:rPr>
                                          </m:ctrlPr>
                                        </m:dPr>
                                        <m:e>
                                          <m:sSub>
                                            <m:sSubPr>
                                              <m:ctrlPr>
                                                <a:rPr lang="es-ES" sz="1600" i="1">
                                                  <a:latin typeface="Cambria Math" panose="02040503050406030204" pitchFamily="18" charset="0"/>
                                                </a:rPr>
                                              </m:ctrlPr>
                                            </m:sSubPr>
                                            <m:e>
                                              <m:r>
                                                <a:rPr lang="es-ES" sz="1600" b="0" i="1" smtClean="0">
                                                  <a:latin typeface="Cambria Math" panose="02040503050406030204" pitchFamily="18" charset="0"/>
                                                </a:rPr>
                                                <m:t>𝑥</m:t>
                                              </m:r>
                                            </m:e>
                                            <m:sub>
                                              <m:r>
                                                <a:rPr lang="es-ES" sz="1600" i="1">
                                                  <a:latin typeface="Cambria Math" panose="02040503050406030204" pitchFamily="18" charset="0"/>
                                                </a:rPr>
                                                <m:t>𝑖</m:t>
                                              </m:r>
                                            </m:sub>
                                          </m:sSub>
                                          <m:r>
                                            <a:rPr lang="es-ES" sz="1600" i="1">
                                              <a:latin typeface="Cambria Math" panose="02040503050406030204" pitchFamily="18" charset="0"/>
                                            </a:rPr>
                                            <m:t>−</m:t>
                                          </m:r>
                                          <m:acc>
                                            <m:accPr>
                                              <m:chr m:val="̅"/>
                                              <m:ctrlPr>
                                                <a:rPr lang="es-ES" sz="1600" i="1">
                                                  <a:latin typeface="Cambria Math" panose="02040503050406030204" pitchFamily="18" charset="0"/>
                                                </a:rPr>
                                              </m:ctrlPr>
                                            </m:accPr>
                                            <m:e>
                                              <m:r>
                                                <a:rPr lang="es-ES" sz="1600" b="0" i="1" smtClean="0">
                                                  <a:latin typeface="Cambria Math" panose="02040503050406030204" pitchFamily="18" charset="0"/>
                                                </a:rPr>
                                                <m:t>𝑥</m:t>
                                              </m:r>
                                            </m:e>
                                          </m:acc>
                                        </m:e>
                                      </m:d>
                                    </m:e>
                                    <m:sup>
                                      <m:r>
                                        <a:rPr lang="es-ES" sz="1600" i="1">
                                          <a:latin typeface="Cambria Math" panose="02040503050406030204" pitchFamily="18" charset="0"/>
                                        </a:rPr>
                                        <m:t>2</m:t>
                                      </m:r>
                                    </m:sup>
                                  </m:sSup>
                                </m:e>
                              </m:nary>
                            </m:e>
                          </m:rad>
                          <m:rad>
                            <m:radPr>
                              <m:degHide m:val="on"/>
                              <m:ctrlPr>
                                <a:rPr lang="es-ES" sz="1600" i="1">
                                  <a:latin typeface="Cambria Math" panose="02040503050406030204" pitchFamily="18" charset="0"/>
                                </a:rPr>
                              </m:ctrlPr>
                            </m:radPr>
                            <m:deg/>
                            <m:e>
                              <m:nary>
                                <m:naryPr>
                                  <m:chr m:val="∑"/>
                                  <m:ctrlPr>
                                    <a:rPr lang="es-ES" sz="1600" i="1">
                                      <a:latin typeface="Cambria Math" panose="02040503050406030204" pitchFamily="18" charset="0"/>
                                    </a:rPr>
                                  </m:ctrlPr>
                                </m:naryPr>
                                <m:sub>
                                  <m:r>
                                    <m:rPr>
                                      <m:brk m:alnAt="23"/>
                                    </m:rPr>
                                    <a:rPr lang="es-ES" sz="1600" i="1">
                                      <a:latin typeface="Cambria Math" panose="02040503050406030204" pitchFamily="18" charset="0"/>
                                    </a:rPr>
                                    <m:t>𝑖</m:t>
                                  </m:r>
                                  <m:r>
                                    <a:rPr lang="es-ES" sz="1600" i="1">
                                      <a:latin typeface="Cambria Math" panose="02040503050406030204" pitchFamily="18" charset="0"/>
                                    </a:rPr>
                                    <m:t>=1</m:t>
                                  </m:r>
                                </m:sub>
                                <m:sup>
                                  <m:r>
                                    <a:rPr lang="es-ES" sz="1600" i="1">
                                      <a:latin typeface="Cambria Math" panose="02040503050406030204" pitchFamily="18" charset="0"/>
                                    </a:rPr>
                                    <m:t>𝑛</m:t>
                                  </m:r>
                                </m:sup>
                                <m:e>
                                  <m:sSup>
                                    <m:sSupPr>
                                      <m:ctrlPr>
                                        <a:rPr lang="es-ES" sz="1600" i="1">
                                          <a:latin typeface="Cambria Math" panose="02040503050406030204" pitchFamily="18" charset="0"/>
                                        </a:rPr>
                                      </m:ctrlPr>
                                    </m:sSupPr>
                                    <m:e>
                                      <m:d>
                                        <m:dPr>
                                          <m:ctrlPr>
                                            <a:rPr lang="es-ES" sz="1600" i="1">
                                              <a:latin typeface="Cambria Math" panose="02040503050406030204" pitchFamily="18" charset="0"/>
                                            </a:rPr>
                                          </m:ctrlPr>
                                        </m:dPr>
                                        <m:e>
                                          <m:sSub>
                                            <m:sSubPr>
                                              <m:ctrlPr>
                                                <a:rPr lang="es-ES" sz="1600" i="1">
                                                  <a:latin typeface="Cambria Math" panose="02040503050406030204" pitchFamily="18" charset="0"/>
                                                </a:rPr>
                                              </m:ctrlPr>
                                            </m:sSubPr>
                                            <m:e>
                                              <m:r>
                                                <a:rPr lang="es-ES" sz="1600" i="1">
                                                  <a:latin typeface="Cambria Math" panose="02040503050406030204" pitchFamily="18" charset="0"/>
                                                </a:rPr>
                                                <m:t>𝑦</m:t>
                                              </m:r>
                                            </m:e>
                                            <m:sub>
                                              <m:r>
                                                <a:rPr lang="es-ES" sz="1600" i="1">
                                                  <a:latin typeface="Cambria Math" panose="02040503050406030204" pitchFamily="18" charset="0"/>
                                                </a:rPr>
                                                <m:t>𝑖</m:t>
                                              </m:r>
                                            </m:sub>
                                          </m:sSub>
                                          <m:r>
                                            <a:rPr lang="es-ES" sz="1600" i="1">
                                              <a:latin typeface="Cambria Math" panose="02040503050406030204" pitchFamily="18" charset="0"/>
                                            </a:rPr>
                                            <m:t>−</m:t>
                                          </m:r>
                                          <m:acc>
                                            <m:accPr>
                                              <m:chr m:val="̅"/>
                                              <m:ctrlPr>
                                                <a:rPr lang="es-ES" sz="1600" i="1">
                                                  <a:latin typeface="Cambria Math" panose="02040503050406030204" pitchFamily="18" charset="0"/>
                                                </a:rPr>
                                              </m:ctrlPr>
                                            </m:accPr>
                                            <m:e>
                                              <m:r>
                                                <a:rPr lang="es-ES" sz="1600" i="1">
                                                  <a:latin typeface="Cambria Math" panose="02040503050406030204" pitchFamily="18" charset="0"/>
                                                </a:rPr>
                                                <m:t>𝑦</m:t>
                                              </m:r>
                                            </m:e>
                                          </m:acc>
                                        </m:e>
                                      </m:d>
                                    </m:e>
                                    <m:sup>
                                      <m:r>
                                        <a:rPr lang="es-ES" sz="1600" i="1">
                                          <a:latin typeface="Cambria Math" panose="02040503050406030204" pitchFamily="18" charset="0"/>
                                        </a:rPr>
                                        <m:t>2</m:t>
                                      </m:r>
                                    </m:sup>
                                  </m:sSup>
                                </m:e>
                              </m:nary>
                            </m:e>
                          </m:rad>
                        </m:den>
                      </m:f>
                    </m:oMath>
                  </m:oMathPara>
                </a14:m>
                <a:endParaRPr lang="es-ES" sz="16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290078" y="1769808"/>
                <a:ext cx="6798736" cy="4396100"/>
              </a:xfrm>
              <a:blipFill>
                <a:blip r:embed="rId2"/>
                <a:stretch>
                  <a:fillRect l="-628" t="-693" r="-448"/>
                </a:stretch>
              </a:blipFill>
            </p:spPr>
            <p:txBody>
              <a:bodyPr/>
              <a:lstStyle/>
              <a:p>
                <a:r>
                  <a:rPr lang="es-ES">
                    <a:noFill/>
                  </a:rPr>
                  <a:t> </a:t>
                </a:r>
              </a:p>
            </p:txBody>
          </p:sp>
        </mc:Fallback>
      </mc:AlternateContent>
    </p:spTree>
    <p:extLst>
      <p:ext uri="{BB962C8B-B14F-4D97-AF65-F5344CB8AC3E}">
        <p14:creationId xmlns:p14="http://schemas.microsoft.com/office/powerpoint/2010/main" val="4092635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4757530" y="936352"/>
                <a:ext cx="4251741" cy="733422"/>
              </a:xfrm>
            </p:spPr>
            <p:txBody>
              <a:bodyPr/>
              <a:lstStyle/>
              <a:p>
                <a:pPr algn="r"/>
                <a:r>
                  <a:rPr lang="es-ES" sz="2400" dirty="0"/>
                  <a:t>El famoso </a:t>
                </a:r>
                <a14:m>
                  <m:oMath xmlns:m="http://schemas.openxmlformats.org/officeDocument/2006/math">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𝑅</m:t>
                        </m:r>
                      </m:e>
                      <m:sup>
                        <m:r>
                          <a:rPr lang="es-ES" sz="2400" b="0" i="1" smtClean="0">
                            <a:latin typeface="Cambria Math" panose="02040503050406030204" pitchFamily="18" charset="0"/>
                          </a:rPr>
                          <m:t>2</m:t>
                        </m:r>
                      </m:sup>
                    </m:sSup>
                  </m:oMath>
                </a14:m>
                <a:endParaRPr lang="es-ES" sz="2400" dirty="0"/>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4757530" y="936352"/>
                <a:ext cx="4251741" cy="733422"/>
              </a:xfrm>
              <a:blipFill>
                <a:blip r:embed="rId2"/>
                <a:stretch>
                  <a:fillRect t="-5833"/>
                </a:stretch>
              </a:blipFill>
            </p:spPr>
            <p:txBody>
              <a:bodyPr/>
              <a:lstStyle/>
              <a:p>
                <a:r>
                  <a:rPr lang="es-ES">
                    <a:noFill/>
                  </a:rPr>
                  <a:t> </a:t>
                </a:r>
              </a:p>
            </p:txBody>
          </p:sp>
        </mc:Fallback>
      </mc:AlternateContent>
      <p:pic>
        <p:nvPicPr>
          <p:cNvPr id="12" name="Imagen 11" descr="Imagen que contiene mapa, foto, hombre&#10;&#10;Descripción generada automáticamente">
            <a:extLst>
              <a:ext uri="{FF2B5EF4-FFF2-40B4-BE49-F238E27FC236}">
                <a16:creationId xmlns:a16="http://schemas.microsoft.com/office/drawing/2014/main" id="{EC32E777-2541-4A7D-A2FB-266169FFE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15" y="1701233"/>
            <a:ext cx="8021169" cy="4582164"/>
          </a:xfrm>
          <a:prstGeom prst="rect">
            <a:avLst/>
          </a:prstGeom>
        </p:spPr>
      </p:pic>
    </p:spTree>
    <p:extLst>
      <p:ext uri="{BB962C8B-B14F-4D97-AF65-F5344CB8AC3E}">
        <p14:creationId xmlns:p14="http://schemas.microsoft.com/office/powerpoint/2010/main" val="2686920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Código para imagen anterior</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1466978" y="1413440"/>
            <a:ext cx="5160323" cy="5138362"/>
          </a:xfrm>
        </p:spPr>
        <p:txBody>
          <a:bodyPr/>
          <a:lstStyle/>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rm</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list</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ls</a:t>
            </a:r>
            <a:r>
              <a:rPr lang="es-ES" sz="1200" dirty="0">
                <a:latin typeface="Consolas" panose="020B0609020204030204" pitchFamily="49" charset="0"/>
                <a:cs typeface="Consolas" panose="020B0609020204030204" pitchFamily="49" charset="0"/>
              </a:rPr>
              <a:t>())</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par(</a:t>
            </a:r>
            <a:r>
              <a:rPr lang="es-ES" sz="1200" dirty="0" err="1">
                <a:latin typeface="Consolas" panose="020B0609020204030204" pitchFamily="49" charset="0"/>
                <a:cs typeface="Consolas" panose="020B0609020204030204" pitchFamily="49" charset="0"/>
              </a:rPr>
              <a:t>mfrow</a:t>
            </a:r>
            <a:r>
              <a:rPr lang="es-ES" sz="1200" dirty="0">
                <a:latin typeface="Consolas" panose="020B0609020204030204" pitchFamily="49" charset="0"/>
                <a:cs typeface="Consolas" panose="020B0609020204030204" pitchFamily="49" charset="0"/>
              </a:rPr>
              <a:t>=c(1,2))</a:t>
            </a:r>
          </a:p>
          <a:p>
            <a:pPr marL="0" indent="0" algn="just">
              <a:spcBef>
                <a:spcPts val="0"/>
              </a:spcBef>
              <a:spcAft>
                <a:spcPts val="0"/>
              </a:spcAft>
              <a:buNone/>
            </a:pP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Fake</a:t>
            </a:r>
            <a:r>
              <a:rPr lang="es-ES" sz="1200" dirty="0">
                <a:latin typeface="Consolas" panose="020B0609020204030204" pitchFamily="49" charset="0"/>
                <a:cs typeface="Consolas" panose="020B0609020204030204" pitchFamily="49" charset="0"/>
              </a:rPr>
              <a:t> data</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x&lt;-</a:t>
            </a:r>
            <a:r>
              <a:rPr lang="es-ES" sz="1200" dirty="0" err="1">
                <a:latin typeface="Consolas" panose="020B0609020204030204" pitchFamily="49" charset="0"/>
                <a:cs typeface="Consolas" panose="020B0609020204030204" pitchFamily="49" charset="0"/>
              </a:rPr>
              <a:t>seq</a:t>
            </a:r>
            <a:r>
              <a:rPr lang="es-ES" sz="1200" dirty="0">
                <a:latin typeface="Consolas" panose="020B0609020204030204" pitchFamily="49" charset="0"/>
                <a:cs typeface="Consolas" panose="020B0609020204030204" pitchFamily="49" charset="0"/>
              </a:rPr>
              <a:t>(1,100,10)</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y&lt;-</a:t>
            </a:r>
            <a:r>
              <a:rPr lang="es-ES" sz="1200" dirty="0" err="1">
                <a:latin typeface="Consolas" panose="020B0609020204030204" pitchFamily="49" charset="0"/>
                <a:cs typeface="Consolas" panose="020B0609020204030204" pitchFamily="49" charset="0"/>
              </a:rPr>
              <a:t>runif</a:t>
            </a:r>
            <a:r>
              <a:rPr lang="es-ES" sz="1200" dirty="0">
                <a:latin typeface="Consolas" panose="020B0609020204030204" pitchFamily="49" charset="0"/>
                <a:cs typeface="Consolas" panose="020B0609020204030204" pitchFamily="49" charset="0"/>
              </a:rPr>
              <a:t>(10,20,30)</a:t>
            </a:r>
          </a:p>
          <a:p>
            <a:pPr marL="0" indent="0" algn="just">
              <a:spcBef>
                <a:spcPts val="0"/>
              </a:spcBef>
              <a:spcAft>
                <a:spcPts val="0"/>
              </a:spcAft>
              <a:buNone/>
            </a:pP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Model</a:t>
            </a: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my_lm</a:t>
            </a:r>
            <a:r>
              <a:rPr lang="es-ES" sz="1200" dirty="0">
                <a:latin typeface="Consolas" panose="020B0609020204030204" pitchFamily="49" charset="0"/>
                <a:cs typeface="Consolas" panose="020B0609020204030204" pitchFamily="49" charset="0"/>
              </a:rPr>
              <a:t>&lt;-lm(</a:t>
            </a:r>
            <a:r>
              <a:rPr lang="es-ES" sz="1200" dirty="0" err="1">
                <a:latin typeface="Consolas" panose="020B0609020204030204" pitchFamily="49" charset="0"/>
                <a:cs typeface="Consolas" panose="020B0609020204030204" pitchFamily="49" charset="0"/>
              </a:rPr>
              <a:t>y~x</a:t>
            </a:r>
            <a:r>
              <a:rPr lang="es-ES" sz="1200" dirty="0">
                <a:latin typeface="Consolas" panose="020B0609020204030204" pitchFamily="49" charset="0"/>
                <a:cs typeface="Consolas" panose="020B0609020204030204" pitchFamily="49" charset="0"/>
              </a:rPr>
              <a:t>)</a:t>
            </a:r>
          </a:p>
          <a:p>
            <a:pPr marL="0" indent="0" algn="just">
              <a:spcBef>
                <a:spcPts val="0"/>
              </a:spcBef>
              <a:spcAft>
                <a:spcPts val="0"/>
              </a:spcAft>
              <a:buNone/>
            </a:pP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adj_rsquare</a:t>
            </a:r>
            <a:r>
              <a:rPr lang="es-ES" sz="1200" dirty="0">
                <a:latin typeface="Consolas" panose="020B0609020204030204" pitchFamily="49" charset="0"/>
                <a:cs typeface="Consolas" panose="020B0609020204030204" pitchFamily="49" charset="0"/>
              </a:rPr>
              <a:t>&lt;-round(</a:t>
            </a:r>
            <a:r>
              <a:rPr lang="es-ES" sz="1200" dirty="0" err="1">
                <a:latin typeface="Consolas" panose="020B0609020204030204" pitchFamily="49" charset="0"/>
                <a:cs typeface="Consolas" panose="020B0609020204030204" pitchFamily="49" charset="0"/>
              </a:rPr>
              <a:t>summary</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my_lm</a:t>
            </a:r>
            <a:r>
              <a:rPr lang="es-ES" sz="1200" dirty="0">
                <a:latin typeface="Consolas" panose="020B0609020204030204" pitchFamily="49" charset="0"/>
                <a:cs typeface="Consolas" panose="020B0609020204030204" pitchFamily="49" charset="0"/>
              </a:rPr>
              <a:t>)$adj.r.squared,3)</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Plot</a:t>
            </a: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plot</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x,y,col</a:t>
            </a:r>
            <a:r>
              <a:rPr lang="es-ES" sz="1200" dirty="0">
                <a:latin typeface="Consolas" panose="020B0609020204030204" pitchFamily="49" charset="0"/>
                <a:cs typeface="Consolas" panose="020B0609020204030204" pitchFamily="49" charset="0"/>
              </a:rPr>
              <a:t>="blue",</a:t>
            </a:r>
            <a:r>
              <a:rPr lang="es-ES" sz="1200" dirty="0" err="1">
                <a:latin typeface="Consolas" panose="020B0609020204030204" pitchFamily="49" charset="0"/>
                <a:cs typeface="Consolas" panose="020B0609020204030204" pitchFamily="49" charset="0"/>
              </a:rPr>
              <a:t>pch</a:t>
            </a:r>
            <a:r>
              <a:rPr lang="es-ES" sz="1200" dirty="0">
                <a:latin typeface="Consolas" panose="020B0609020204030204" pitchFamily="49" charset="0"/>
                <a:cs typeface="Consolas" panose="020B0609020204030204" pitchFamily="49" charset="0"/>
              </a:rPr>
              <a:t>=16,ylab="Target",</a:t>
            </a:r>
            <a:r>
              <a:rPr lang="es-ES" sz="1200" dirty="0" err="1">
                <a:latin typeface="Consolas" panose="020B0609020204030204" pitchFamily="49" charset="0"/>
                <a:cs typeface="Consolas" panose="020B0609020204030204" pitchFamily="49" charset="0"/>
              </a:rPr>
              <a:t>xlab</a:t>
            </a:r>
            <a:r>
              <a:rPr lang="es-ES" sz="1200" dirty="0">
                <a:latin typeface="Consolas" panose="020B0609020204030204" pitchFamily="49" charset="0"/>
                <a:cs typeface="Consolas" panose="020B0609020204030204" pitchFamily="49" charset="0"/>
              </a:rPr>
              <a:t>="Variable x",</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main</a:t>
            </a:r>
            <a:r>
              <a:rPr lang="es-ES" sz="1200" dirty="0">
                <a:latin typeface="Consolas" panose="020B0609020204030204" pitchFamily="49" charset="0"/>
                <a:cs typeface="Consolas" panose="020B0609020204030204" pitchFamily="49" charset="0"/>
              </a:rPr>
              <a:t>=paste0("LM </a:t>
            </a:r>
            <a:r>
              <a:rPr lang="es-ES" sz="1200" dirty="0" err="1">
                <a:latin typeface="Consolas" panose="020B0609020204030204" pitchFamily="49" charset="0"/>
                <a:cs typeface="Consolas" panose="020B0609020204030204" pitchFamily="49" charset="0"/>
              </a:rPr>
              <a:t>with</a:t>
            </a:r>
            <a:r>
              <a:rPr lang="es-ES" sz="1200" dirty="0">
                <a:latin typeface="Consolas" panose="020B0609020204030204" pitchFamily="49" charset="0"/>
                <a:cs typeface="Consolas" panose="020B0609020204030204" pitchFamily="49" charset="0"/>
              </a:rPr>
              <a:t> R^2=",</a:t>
            </a:r>
            <a:r>
              <a:rPr lang="es-ES" sz="1200" dirty="0" err="1">
                <a:latin typeface="Consolas" panose="020B0609020204030204" pitchFamily="49" charset="0"/>
                <a:cs typeface="Consolas" panose="020B0609020204030204" pitchFamily="49" charset="0"/>
              </a:rPr>
              <a:t>adj_rsquare</a:t>
            </a:r>
            <a:r>
              <a:rPr lang="es-ES" sz="1200" dirty="0">
                <a:latin typeface="Consolas" panose="020B0609020204030204" pitchFamily="49" charset="0"/>
                <a:cs typeface="Consolas" panose="020B0609020204030204" pitchFamily="49" charset="0"/>
              </a:rPr>
              <a:t>))</a:t>
            </a: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abline</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my_lm,col</a:t>
            </a:r>
            <a:r>
              <a:rPr lang="es-ES" sz="1200" dirty="0">
                <a:latin typeface="Consolas" panose="020B0609020204030204" pitchFamily="49" charset="0"/>
                <a:cs typeface="Consolas" panose="020B0609020204030204" pitchFamily="49" charset="0"/>
              </a:rPr>
              <a:t>="red",</a:t>
            </a:r>
            <a:r>
              <a:rPr lang="es-ES" sz="1200" dirty="0" err="1">
                <a:latin typeface="Consolas" panose="020B0609020204030204" pitchFamily="49" charset="0"/>
                <a:cs typeface="Consolas" panose="020B0609020204030204" pitchFamily="49" charset="0"/>
              </a:rPr>
              <a:t>lwd</a:t>
            </a:r>
            <a:r>
              <a:rPr lang="es-ES" sz="1200" dirty="0">
                <a:latin typeface="Consolas" panose="020B0609020204030204" pitchFamily="49" charset="0"/>
                <a:cs typeface="Consolas" panose="020B0609020204030204" pitchFamily="49" charset="0"/>
              </a:rPr>
              <a:t>=2)</a:t>
            </a:r>
          </a:p>
          <a:p>
            <a:pPr marL="0" indent="0" algn="just">
              <a:spcBef>
                <a:spcPts val="0"/>
              </a:spcBef>
              <a:spcAft>
                <a:spcPts val="0"/>
              </a:spcAft>
              <a:buNone/>
            </a:pP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Fake</a:t>
            </a:r>
            <a:r>
              <a:rPr lang="es-ES" sz="1200" dirty="0">
                <a:latin typeface="Consolas" panose="020B0609020204030204" pitchFamily="49" charset="0"/>
                <a:cs typeface="Consolas" panose="020B0609020204030204" pitchFamily="49" charset="0"/>
              </a:rPr>
              <a:t> data</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y&lt;-3*x+1+runif(10,0,100)</a:t>
            </a:r>
          </a:p>
          <a:p>
            <a:pPr marL="0" indent="0" algn="just">
              <a:spcBef>
                <a:spcPts val="0"/>
              </a:spcBef>
              <a:spcAft>
                <a:spcPts val="0"/>
              </a:spcAft>
              <a:buNone/>
            </a:pP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Model</a:t>
            </a: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my_lm</a:t>
            </a:r>
            <a:r>
              <a:rPr lang="es-ES" sz="1200" dirty="0">
                <a:latin typeface="Consolas" panose="020B0609020204030204" pitchFamily="49" charset="0"/>
                <a:cs typeface="Consolas" panose="020B0609020204030204" pitchFamily="49" charset="0"/>
              </a:rPr>
              <a:t>&lt;-lm(</a:t>
            </a:r>
            <a:r>
              <a:rPr lang="es-ES" sz="1200" dirty="0" err="1">
                <a:latin typeface="Consolas" panose="020B0609020204030204" pitchFamily="49" charset="0"/>
                <a:cs typeface="Consolas" panose="020B0609020204030204" pitchFamily="49" charset="0"/>
              </a:rPr>
              <a:t>y~x</a:t>
            </a:r>
            <a:r>
              <a:rPr lang="es-ES" sz="1200" dirty="0">
                <a:latin typeface="Consolas" panose="020B0609020204030204" pitchFamily="49" charset="0"/>
                <a:cs typeface="Consolas" panose="020B0609020204030204" pitchFamily="49" charset="0"/>
              </a:rPr>
              <a:t>)</a:t>
            </a:r>
          </a:p>
          <a:p>
            <a:pPr marL="0" indent="0" algn="just">
              <a:spcBef>
                <a:spcPts val="0"/>
              </a:spcBef>
              <a:spcAft>
                <a:spcPts val="0"/>
              </a:spcAft>
              <a:buNone/>
            </a:pP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adj_rsquare</a:t>
            </a:r>
            <a:r>
              <a:rPr lang="es-ES" sz="1200" dirty="0">
                <a:latin typeface="Consolas" panose="020B0609020204030204" pitchFamily="49" charset="0"/>
                <a:cs typeface="Consolas" panose="020B0609020204030204" pitchFamily="49" charset="0"/>
              </a:rPr>
              <a:t>&lt;-round(</a:t>
            </a:r>
            <a:r>
              <a:rPr lang="es-ES" sz="1200" dirty="0" err="1">
                <a:latin typeface="Consolas" panose="020B0609020204030204" pitchFamily="49" charset="0"/>
                <a:cs typeface="Consolas" panose="020B0609020204030204" pitchFamily="49" charset="0"/>
              </a:rPr>
              <a:t>summary</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my_lm</a:t>
            </a:r>
            <a:r>
              <a:rPr lang="es-ES" sz="1200" dirty="0">
                <a:latin typeface="Consolas" panose="020B0609020204030204" pitchFamily="49" charset="0"/>
                <a:cs typeface="Consolas" panose="020B0609020204030204" pitchFamily="49" charset="0"/>
              </a:rPr>
              <a:t>)$adj.r.squared,3)</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Plot</a:t>
            </a: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plot</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x,y,col</a:t>
            </a:r>
            <a:r>
              <a:rPr lang="es-ES" sz="1200" dirty="0">
                <a:latin typeface="Consolas" panose="020B0609020204030204" pitchFamily="49" charset="0"/>
                <a:cs typeface="Consolas" panose="020B0609020204030204" pitchFamily="49" charset="0"/>
              </a:rPr>
              <a:t>="blue",</a:t>
            </a:r>
            <a:r>
              <a:rPr lang="es-ES" sz="1200" dirty="0" err="1">
                <a:latin typeface="Consolas" panose="020B0609020204030204" pitchFamily="49" charset="0"/>
                <a:cs typeface="Consolas" panose="020B0609020204030204" pitchFamily="49" charset="0"/>
              </a:rPr>
              <a:t>pch</a:t>
            </a:r>
            <a:r>
              <a:rPr lang="es-ES" sz="1200" dirty="0">
                <a:latin typeface="Consolas" panose="020B0609020204030204" pitchFamily="49" charset="0"/>
                <a:cs typeface="Consolas" panose="020B0609020204030204" pitchFamily="49" charset="0"/>
              </a:rPr>
              <a:t>=16,ylab="Target",</a:t>
            </a:r>
            <a:r>
              <a:rPr lang="es-ES" sz="1200" dirty="0" err="1">
                <a:latin typeface="Consolas" panose="020B0609020204030204" pitchFamily="49" charset="0"/>
                <a:cs typeface="Consolas" panose="020B0609020204030204" pitchFamily="49" charset="0"/>
              </a:rPr>
              <a:t>xlab</a:t>
            </a:r>
            <a:r>
              <a:rPr lang="es-ES" sz="1200" dirty="0">
                <a:latin typeface="Consolas" panose="020B0609020204030204" pitchFamily="49" charset="0"/>
                <a:cs typeface="Consolas" panose="020B0609020204030204" pitchFamily="49" charset="0"/>
              </a:rPr>
              <a:t>="Variable x",</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main</a:t>
            </a:r>
            <a:r>
              <a:rPr lang="es-ES" sz="1200" dirty="0">
                <a:latin typeface="Consolas" panose="020B0609020204030204" pitchFamily="49" charset="0"/>
                <a:cs typeface="Consolas" panose="020B0609020204030204" pitchFamily="49" charset="0"/>
              </a:rPr>
              <a:t>=paste0("LM </a:t>
            </a:r>
            <a:r>
              <a:rPr lang="es-ES" sz="1200" dirty="0" err="1">
                <a:latin typeface="Consolas" panose="020B0609020204030204" pitchFamily="49" charset="0"/>
                <a:cs typeface="Consolas" panose="020B0609020204030204" pitchFamily="49" charset="0"/>
              </a:rPr>
              <a:t>with</a:t>
            </a:r>
            <a:r>
              <a:rPr lang="es-ES" sz="1200" dirty="0">
                <a:latin typeface="Consolas" panose="020B0609020204030204" pitchFamily="49" charset="0"/>
                <a:cs typeface="Consolas" panose="020B0609020204030204" pitchFamily="49" charset="0"/>
              </a:rPr>
              <a:t> R^2=",</a:t>
            </a:r>
            <a:r>
              <a:rPr lang="es-ES" sz="1200" dirty="0" err="1">
                <a:latin typeface="Consolas" panose="020B0609020204030204" pitchFamily="49" charset="0"/>
                <a:cs typeface="Consolas" panose="020B0609020204030204" pitchFamily="49" charset="0"/>
              </a:rPr>
              <a:t>adj_rsquare</a:t>
            </a:r>
            <a:r>
              <a:rPr lang="es-ES" sz="1200" dirty="0">
                <a:latin typeface="Consolas" panose="020B0609020204030204" pitchFamily="49" charset="0"/>
                <a:cs typeface="Consolas" panose="020B0609020204030204" pitchFamily="49" charset="0"/>
              </a:rPr>
              <a:t>))</a:t>
            </a: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abline</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my_lm,col</a:t>
            </a:r>
            <a:r>
              <a:rPr lang="es-ES" sz="1200" dirty="0">
                <a:latin typeface="Consolas" panose="020B0609020204030204" pitchFamily="49" charset="0"/>
                <a:cs typeface="Consolas" panose="020B0609020204030204" pitchFamily="49" charset="0"/>
              </a:rPr>
              <a:t>="red",</a:t>
            </a:r>
            <a:r>
              <a:rPr lang="es-ES" sz="1200" dirty="0" err="1">
                <a:latin typeface="Consolas" panose="020B0609020204030204" pitchFamily="49" charset="0"/>
                <a:cs typeface="Consolas" panose="020B0609020204030204" pitchFamily="49" charset="0"/>
              </a:rPr>
              <a:t>lwd</a:t>
            </a:r>
            <a:r>
              <a:rPr lang="es-ES" sz="1200" dirty="0">
                <a:latin typeface="Consolas" panose="020B0609020204030204" pitchFamily="49" charset="0"/>
                <a:cs typeface="Consolas" panose="020B0609020204030204" pitchFamily="49" charset="0"/>
              </a:rPr>
              <a:t>=2)</a:t>
            </a:r>
          </a:p>
        </p:txBody>
      </p:sp>
    </p:spTree>
    <p:extLst>
      <p:ext uri="{BB962C8B-B14F-4D97-AF65-F5344CB8AC3E}">
        <p14:creationId xmlns:p14="http://schemas.microsoft.com/office/powerpoint/2010/main" val="914858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sp>
        <p:nvSpPr>
          <p:cNvPr id="3" name="Marcador de contenido 2">
            <a:extLst>
              <a:ext uri="{FF2B5EF4-FFF2-40B4-BE49-F238E27FC236}">
                <a16:creationId xmlns:a16="http://schemas.microsoft.com/office/drawing/2014/main" id="{C1AAF95F-FA99-40B1-A4A5-EB57FC274D13}"/>
              </a:ext>
            </a:extLst>
          </p:cNvPr>
          <p:cNvSpPr>
            <a:spLocks noGrp="1"/>
          </p:cNvSpPr>
          <p:nvPr>
            <p:ph idx="1"/>
          </p:nvPr>
        </p:nvSpPr>
        <p:spPr>
          <a:xfrm>
            <a:off x="1172632" y="1669774"/>
            <a:ext cx="6798736" cy="3444997"/>
          </a:xfrm>
        </p:spPr>
        <p:txBody>
          <a:bodyPr/>
          <a:lstStyle/>
          <a:p>
            <a:r>
              <a:rPr lang="es-ES" dirty="0"/>
              <a:t>Puedes tener un R² bastante bueno en tu modelo, pero no nos apresuremos a sacar conclusiones aquí. </a:t>
            </a:r>
          </a:p>
          <a:p>
            <a:r>
              <a:rPr lang="es-ES" dirty="0"/>
              <a:t>Veamos un ejemplo…</a:t>
            </a:r>
          </a:p>
        </p:txBody>
      </p:sp>
    </p:spTree>
    <p:extLst>
      <p:ext uri="{BB962C8B-B14F-4D97-AF65-F5344CB8AC3E}">
        <p14:creationId xmlns:p14="http://schemas.microsoft.com/office/powerpoint/2010/main" val="381226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pic>
        <p:nvPicPr>
          <p:cNvPr id="3074" name="Picture 2">
            <a:extLst>
              <a:ext uri="{FF2B5EF4-FFF2-40B4-BE49-F238E27FC236}">
                <a16:creationId xmlns:a16="http://schemas.microsoft.com/office/drawing/2014/main" id="{D4758DA3-85B2-413E-B98C-FF4EF83CDE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1457741" y="1447068"/>
            <a:ext cx="5525812" cy="47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301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477079" y="1488838"/>
            <a:ext cx="8322364" cy="1612171"/>
          </a:xfrm>
        </p:spPr>
        <p:txBody>
          <a:bodyPr/>
          <a:lstStyle/>
          <a:p>
            <a:pPr algn="just"/>
            <a:r>
              <a:rPr lang="es-ES" sz="2000" dirty="0"/>
              <a:t>Idealmente, cuando grafiques los residuos, deberían parecer aleatorios. De lo contrario, significa que tal vez hay un patrón oculto que el modelo lineal no está considerando. </a:t>
            </a:r>
          </a:p>
        </p:txBody>
      </p:sp>
      <p:pic>
        <p:nvPicPr>
          <p:cNvPr id="4" name="Imagen 3">
            <a:extLst>
              <a:ext uri="{FF2B5EF4-FFF2-40B4-BE49-F238E27FC236}">
                <a16:creationId xmlns:a16="http://schemas.microsoft.com/office/drawing/2014/main" id="{4989DD45-9C06-4BA9-AD86-8E0B4BDDE9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09801" y="2528531"/>
            <a:ext cx="4777560" cy="4119149"/>
          </a:xfrm>
          <a:prstGeom prst="rect">
            <a:avLst/>
          </a:prstGeom>
        </p:spPr>
      </p:pic>
    </p:spTree>
    <p:extLst>
      <p:ext uri="{BB962C8B-B14F-4D97-AF65-F5344CB8AC3E}">
        <p14:creationId xmlns:p14="http://schemas.microsoft.com/office/powerpoint/2010/main" val="2909321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477079" y="1488838"/>
            <a:ext cx="8322364" cy="1612171"/>
          </a:xfrm>
        </p:spPr>
        <p:txBody>
          <a:bodyPr/>
          <a:lstStyle/>
          <a:p>
            <a:pPr algn="just"/>
            <a:r>
              <a:rPr lang="es-ES" sz="2000" dirty="0"/>
              <a:t>Idealmente, cuando grafiques los residuos, deberían parecer aleatorios. De lo contrario, significa que tal vez hay un patrón oculto que el modelo lineal no está considerando. </a:t>
            </a:r>
          </a:p>
        </p:txBody>
      </p:sp>
      <p:pic>
        <p:nvPicPr>
          <p:cNvPr id="4" name="Imagen 3">
            <a:extLst>
              <a:ext uri="{FF2B5EF4-FFF2-40B4-BE49-F238E27FC236}">
                <a16:creationId xmlns:a16="http://schemas.microsoft.com/office/drawing/2014/main" id="{4989DD45-9C06-4BA9-AD86-8E0B4BDDE9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09801" y="2528531"/>
            <a:ext cx="4777560" cy="4119149"/>
          </a:xfrm>
          <a:prstGeom prst="rect">
            <a:avLst/>
          </a:prstGeom>
        </p:spPr>
      </p:pic>
      <p:sp>
        <p:nvSpPr>
          <p:cNvPr id="5" name="Signo de multiplicación 4">
            <a:extLst>
              <a:ext uri="{FF2B5EF4-FFF2-40B4-BE49-F238E27FC236}">
                <a16:creationId xmlns:a16="http://schemas.microsoft.com/office/drawing/2014/main" id="{2C9D4A51-0CDB-475D-8279-5613C2448CEE}"/>
              </a:ext>
            </a:extLst>
          </p:cNvPr>
          <p:cNvSpPr/>
          <p:nvPr/>
        </p:nvSpPr>
        <p:spPr>
          <a:xfrm>
            <a:off x="1360040" y="1669774"/>
            <a:ext cx="6794980" cy="5607635"/>
          </a:xfrm>
          <a:prstGeom prst="mathMultiply">
            <a:avLst>
              <a:gd name="adj1" fmla="val 493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69028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Código para imagen anterior</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1567646" y="1858057"/>
            <a:ext cx="5160323" cy="3141885"/>
          </a:xfrm>
        </p:spPr>
        <p:txBody>
          <a:bodyPr/>
          <a:lstStyle/>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Fake</a:t>
            </a:r>
            <a:r>
              <a:rPr lang="es-ES" sz="1200" dirty="0">
                <a:latin typeface="Consolas" panose="020B0609020204030204" pitchFamily="49" charset="0"/>
                <a:cs typeface="Consolas" panose="020B0609020204030204" pitchFamily="49" charset="0"/>
              </a:rPr>
              <a:t> data</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x&lt;-</a:t>
            </a:r>
            <a:r>
              <a:rPr lang="es-ES" sz="1200" dirty="0" err="1">
                <a:latin typeface="Consolas" panose="020B0609020204030204" pitchFamily="49" charset="0"/>
                <a:cs typeface="Consolas" panose="020B0609020204030204" pitchFamily="49" charset="0"/>
              </a:rPr>
              <a:t>seq</a:t>
            </a:r>
            <a:r>
              <a:rPr lang="es-ES" sz="1200" dirty="0">
                <a:latin typeface="Consolas" panose="020B0609020204030204" pitchFamily="49" charset="0"/>
                <a:cs typeface="Consolas" panose="020B0609020204030204" pitchFamily="49" charset="0"/>
              </a:rPr>
              <a:t>(1,100,10)</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y&lt;-x^2/30</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y[1]&lt;-10</a:t>
            </a: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y[6]&lt;-110</a:t>
            </a:r>
          </a:p>
          <a:p>
            <a:pPr marL="0" indent="0" algn="just">
              <a:spcBef>
                <a:spcPts val="0"/>
              </a:spcBef>
              <a:spcAft>
                <a:spcPts val="0"/>
              </a:spcAft>
              <a:buNone/>
            </a:pP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Plot</a:t>
            </a: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plot</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x,y,col</a:t>
            </a:r>
            <a:r>
              <a:rPr lang="es-ES" sz="1200" dirty="0">
                <a:latin typeface="Consolas" panose="020B0609020204030204" pitchFamily="49" charset="0"/>
                <a:cs typeface="Consolas" panose="020B0609020204030204" pitchFamily="49" charset="0"/>
              </a:rPr>
              <a:t>="blue",</a:t>
            </a:r>
            <a:r>
              <a:rPr lang="es-ES" sz="1200" dirty="0" err="1">
                <a:latin typeface="Consolas" panose="020B0609020204030204" pitchFamily="49" charset="0"/>
                <a:cs typeface="Consolas" panose="020B0609020204030204" pitchFamily="49" charset="0"/>
              </a:rPr>
              <a:t>pch</a:t>
            </a:r>
            <a:r>
              <a:rPr lang="es-ES" sz="1200" dirty="0">
                <a:latin typeface="Consolas" panose="020B0609020204030204" pitchFamily="49" charset="0"/>
                <a:cs typeface="Consolas" panose="020B0609020204030204" pitchFamily="49" charset="0"/>
              </a:rPr>
              <a:t>=16,ylab="</a:t>
            </a:r>
            <a:r>
              <a:rPr lang="es-ES" sz="1200" dirty="0" err="1">
                <a:latin typeface="Consolas" panose="020B0609020204030204" pitchFamily="49" charset="0"/>
                <a:cs typeface="Consolas" panose="020B0609020204030204" pitchFamily="49" charset="0"/>
              </a:rPr>
              <a:t>Pressure</a:t>
            </a:r>
            <a:r>
              <a:rPr lang="es-ES" sz="1200" dirty="0">
                <a:latin typeface="Consolas" panose="020B0609020204030204" pitchFamily="49" charset="0"/>
                <a:cs typeface="Consolas" panose="020B0609020204030204" pitchFamily="49" charset="0"/>
              </a:rPr>
              <a:t>",</a:t>
            </a: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xlab</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Temperature</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main</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My</a:t>
            </a:r>
            <a:r>
              <a:rPr lang="es-ES" sz="1200" dirty="0">
                <a:latin typeface="Consolas" panose="020B0609020204030204" pitchFamily="49" charset="0"/>
                <a:cs typeface="Consolas" panose="020B0609020204030204" pitchFamily="49" charset="0"/>
              </a:rPr>
              <a:t> </a:t>
            </a:r>
            <a:r>
              <a:rPr lang="es-ES" sz="1200" dirty="0" err="1">
                <a:latin typeface="Consolas" panose="020B0609020204030204" pitchFamily="49" charset="0"/>
                <a:cs typeface="Consolas" panose="020B0609020204030204" pitchFamily="49" charset="0"/>
              </a:rPr>
              <a:t>best</a:t>
            </a:r>
            <a:r>
              <a:rPr lang="es-ES" sz="1200" dirty="0">
                <a:latin typeface="Consolas" panose="020B0609020204030204" pitchFamily="49" charset="0"/>
                <a:cs typeface="Consolas" panose="020B0609020204030204" pitchFamily="49" charset="0"/>
              </a:rPr>
              <a:t> linear </a:t>
            </a:r>
            <a:r>
              <a:rPr lang="es-ES" sz="1200" dirty="0" err="1">
                <a:latin typeface="Consolas" panose="020B0609020204030204" pitchFamily="49" charset="0"/>
                <a:cs typeface="Consolas" panose="020B0609020204030204" pitchFamily="49" charset="0"/>
              </a:rPr>
              <a:t>regression</a:t>
            </a:r>
            <a:r>
              <a:rPr lang="es-ES" sz="1200" dirty="0">
                <a:latin typeface="Consolas" panose="020B0609020204030204" pitchFamily="49" charset="0"/>
                <a:cs typeface="Consolas" panose="020B0609020204030204" pitchFamily="49" charset="0"/>
              </a:rPr>
              <a:t>")</a:t>
            </a:r>
          </a:p>
          <a:p>
            <a:pPr marL="0" indent="0" algn="just">
              <a:spcBef>
                <a:spcPts val="0"/>
              </a:spcBef>
              <a:spcAft>
                <a:spcPts val="0"/>
              </a:spcAft>
              <a:buNone/>
            </a:pP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Model</a:t>
            </a:r>
            <a:endParaRPr lang="es-ES" sz="1200" dirty="0">
              <a:latin typeface="Consolas" panose="020B0609020204030204" pitchFamily="49" charset="0"/>
              <a:cs typeface="Consolas" panose="020B0609020204030204" pitchFamily="49" charset="0"/>
            </a:endParaRP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my_lm</a:t>
            </a:r>
            <a:r>
              <a:rPr lang="es-ES" sz="1200" dirty="0">
                <a:latin typeface="Consolas" panose="020B0609020204030204" pitchFamily="49" charset="0"/>
                <a:cs typeface="Consolas" panose="020B0609020204030204" pitchFamily="49" charset="0"/>
              </a:rPr>
              <a:t>&lt;-lm(</a:t>
            </a:r>
            <a:r>
              <a:rPr lang="es-ES" sz="1200" dirty="0" err="1">
                <a:latin typeface="Consolas" panose="020B0609020204030204" pitchFamily="49" charset="0"/>
                <a:cs typeface="Consolas" panose="020B0609020204030204" pitchFamily="49" charset="0"/>
              </a:rPr>
              <a:t>y~x</a:t>
            </a:r>
            <a:r>
              <a:rPr lang="es-ES" sz="1200" dirty="0">
                <a:latin typeface="Consolas" panose="020B0609020204030204" pitchFamily="49" charset="0"/>
                <a:cs typeface="Consolas" panose="020B0609020204030204" pitchFamily="49" charset="0"/>
              </a:rPr>
              <a:t>)</a:t>
            </a: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abline</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my_lm</a:t>
            </a:r>
            <a:r>
              <a:rPr lang="es-ES" sz="1200" dirty="0">
                <a:latin typeface="Consolas" panose="020B0609020204030204" pitchFamily="49" charset="0"/>
                <a:cs typeface="Consolas" panose="020B0609020204030204" pitchFamily="49" charset="0"/>
              </a:rPr>
              <a:t>)</a:t>
            </a: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summary</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my_lm</a:t>
            </a:r>
            <a:r>
              <a:rPr lang="es-ES" sz="1200" dirty="0">
                <a:latin typeface="Consolas" panose="020B0609020204030204" pitchFamily="49" charset="0"/>
                <a:cs typeface="Consolas" panose="020B0609020204030204" pitchFamily="49" charset="0"/>
              </a:rPr>
              <a:t>)</a:t>
            </a:r>
          </a:p>
          <a:p>
            <a:pPr marL="0" indent="0" algn="just">
              <a:spcBef>
                <a:spcPts val="0"/>
              </a:spcBef>
              <a:spcAft>
                <a:spcPts val="0"/>
              </a:spcAft>
              <a:buNone/>
            </a:pPr>
            <a:r>
              <a:rPr lang="es-ES" sz="1200" dirty="0" err="1">
                <a:latin typeface="Consolas" panose="020B0609020204030204" pitchFamily="49" charset="0"/>
                <a:cs typeface="Consolas" panose="020B0609020204030204" pitchFamily="49" charset="0"/>
              </a:rPr>
              <a:t>plot</a:t>
            </a:r>
            <a:r>
              <a:rPr lang="es-ES" sz="1200" dirty="0">
                <a:latin typeface="Consolas" panose="020B0609020204030204" pitchFamily="49" charset="0"/>
                <a:cs typeface="Consolas" panose="020B0609020204030204" pitchFamily="49" charset="0"/>
              </a:rPr>
              <a:t>(</a:t>
            </a:r>
            <a:r>
              <a:rPr lang="es-ES" sz="1200" dirty="0" err="1">
                <a:latin typeface="Consolas" panose="020B0609020204030204" pitchFamily="49" charset="0"/>
                <a:cs typeface="Consolas" panose="020B0609020204030204" pitchFamily="49" charset="0"/>
              </a:rPr>
              <a:t>my_lm</a:t>
            </a:r>
            <a:r>
              <a:rPr lang="es-ES" sz="12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6581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Contenido</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609600" y="1630018"/>
            <a:ext cx="7779026" cy="4890052"/>
          </a:xfrm>
        </p:spPr>
        <p:txBody>
          <a:bodyPr numCol="2"/>
          <a:lstStyle/>
          <a:p>
            <a:pPr marL="457200" indent="-457200">
              <a:buFont typeface="+mj-lt"/>
              <a:buAutoNum type="arabicPeriod"/>
            </a:pPr>
            <a:r>
              <a:rPr lang="es-ES" sz="1600" dirty="0"/>
              <a:t>Conceptos previos:</a:t>
            </a:r>
          </a:p>
          <a:p>
            <a:pPr lvl="1"/>
            <a:r>
              <a:rPr lang="es-ES" sz="1400" dirty="0" err="1"/>
              <a:t>Dataset</a:t>
            </a:r>
            <a:r>
              <a:rPr lang="es-ES" sz="1400" dirty="0"/>
              <a:t> de </a:t>
            </a:r>
            <a:r>
              <a:rPr lang="es-ES" sz="1400" dirty="0" err="1"/>
              <a:t>train</a:t>
            </a:r>
            <a:r>
              <a:rPr lang="es-ES" sz="1400" dirty="0"/>
              <a:t> y test.</a:t>
            </a:r>
          </a:p>
          <a:p>
            <a:pPr lvl="1"/>
            <a:r>
              <a:rPr lang="es-ES" sz="1400" dirty="0" err="1"/>
              <a:t>Overfitting</a:t>
            </a:r>
            <a:r>
              <a:rPr lang="es-ES" sz="1400" dirty="0"/>
              <a:t>.</a:t>
            </a:r>
          </a:p>
          <a:p>
            <a:pPr lvl="1"/>
            <a:r>
              <a:rPr lang="es-ES" sz="1400" dirty="0"/>
              <a:t>Matriz de confusión.</a:t>
            </a:r>
          </a:p>
          <a:p>
            <a:pPr lvl="1"/>
            <a:r>
              <a:rPr lang="es-ES" sz="1400" dirty="0"/>
              <a:t>Cross - </a:t>
            </a:r>
            <a:r>
              <a:rPr lang="es-ES" sz="1400" dirty="0" err="1"/>
              <a:t>Validation</a:t>
            </a:r>
            <a:endParaRPr lang="es-ES" sz="1400" dirty="0"/>
          </a:p>
          <a:p>
            <a:pPr marL="457200" indent="-457200">
              <a:buFont typeface="+mj-lt"/>
              <a:buAutoNum type="arabicPeriod"/>
            </a:pPr>
            <a:r>
              <a:rPr lang="es-ES" sz="1600" dirty="0"/>
              <a:t>Linear </a:t>
            </a:r>
            <a:r>
              <a:rPr lang="es-ES" sz="1600" dirty="0" err="1"/>
              <a:t>regression</a:t>
            </a:r>
            <a:r>
              <a:rPr lang="es-ES" sz="1600" dirty="0"/>
              <a:t>.</a:t>
            </a:r>
          </a:p>
          <a:p>
            <a:pPr marL="457200" indent="-457200">
              <a:buFont typeface="+mj-lt"/>
              <a:buAutoNum type="arabicPeriod"/>
            </a:pPr>
            <a:r>
              <a:rPr lang="es-ES" sz="1600" dirty="0" err="1"/>
              <a:t>Logistic</a:t>
            </a:r>
            <a:r>
              <a:rPr lang="es-ES" sz="1600" dirty="0"/>
              <a:t> </a:t>
            </a:r>
            <a:r>
              <a:rPr lang="es-ES" sz="1600" dirty="0" err="1"/>
              <a:t>regression</a:t>
            </a:r>
            <a:r>
              <a:rPr lang="es-ES" sz="1600" dirty="0"/>
              <a:t>.</a:t>
            </a:r>
          </a:p>
          <a:p>
            <a:pPr marL="457200" indent="-457200">
              <a:buFont typeface="+mj-lt"/>
              <a:buAutoNum type="arabicPeriod"/>
            </a:pPr>
            <a:r>
              <a:rPr lang="es-ES" sz="1600" dirty="0" err="1"/>
              <a:t>Polynomial</a:t>
            </a:r>
            <a:r>
              <a:rPr lang="es-ES" sz="1600" dirty="0"/>
              <a:t> </a:t>
            </a:r>
            <a:r>
              <a:rPr lang="es-ES" sz="1600" dirty="0" err="1"/>
              <a:t>regression</a:t>
            </a:r>
            <a:r>
              <a:rPr lang="es-ES" sz="1600" dirty="0"/>
              <a:t>.</a:t>
            </a:r>
          </a:p>
          <a:p>
            <a:pPr marL="457200" indent="-457200">
              <a:buFont typeface="+mj-lt"/>
              <a:buAutoNum type="arabicPeriod"/>
            </a:pPr>
            <a:r>
              <a:rPr lang="es-ES" sz="1600" dirty="0" err="1"/>
              <a:t>Nonlinear</a:t>
            </a:r>
            <a:r>
              <a:rPr lang="es-ES" sz="1600" dirty="0"/>
              <a:t> </a:t>
            </a:r>
            <a:r>
              <a:rPr lang="es-ES" sz="1600" dirty="0" err="1"/>
              <a:t>Models</a:t>
            </a:r>
            <a:r>
              <a:rPr lang="es-ES" sz="1600" dirty="0"/>
              <a:t>: </a:t>
            </a:r>
          </a:p>
          <a:p>
            <a:pPr lvl="1"/>
            <a:r>
              <a:rPr lang="es-ES" sz="1200" dirty="0" err="1"/>
              <a:t>Decision</a:t>
            </a:r>
            <a:r>
              <a:rPr lang="es-ES" sz="1200" dirty="0"/>
              <a:t> </a:t>
            </a:r>
            <a:r>
              <a:rPr lang="es-ES" sz="1200" dirty="0" err="1"/>
              <a:t>trees</a:t>
            </a:r>
            <a:r>
              <a:rPr lang="es-ES" sz="1200" dirty="0"/>
              <a:t>. </a:t>
            </a:r>
          </a:p>
          <a:p>
            <a:pPr lvl="1"/>
            <a:r>
              <a:rPr lang="es-ES" sz="1200" dirty="0" err="1"/>
              <a:t>Random</a:t>
            </a:r>
            <a:r>
              <a:rPr lang="es-ES" sz="1200" dirty="0"/>
              <a:t> </a:t>
            </a:r>
            <a:r>
              <a:rPr lang="es-ES" sz="1200" dirty="0" err="1"/>
              <a:t>forest</a:t>
            </a:r>
            <a:r>
              <a:rPr lang="es-ES" sz="1200" dirty="0"/>
              <a:t>.</a:t>
            </a:r>
          </a:p>
          <a:p>
            <a:pPr lvl="1"/>
            <a:r>
              <a:rPr lang="es-ES" sz="1200" dirty="0"/>
              <a:t>K – </a:t>
            </a:r>
            <a:r>
              <a:rPr lang="es-ES" sz="1200" dirty="0" err="1"/>
              <a:t>nearest</a:t>
            </a:r>
            <a:r>
              <a:rPr lang="es-ES" sz="1200" dirty="0"/>
              <a:t> </a:t>
            </a:r>
            <a:r>
              <a:rPr lang="es-ES" sz="1200" dirty="0" err="1"/>
              <a:t>neighbors</a:t>
            </a:r>
            <a:endParaRPr lang="es-ES" sz="1200" dirty="0"/>
          </a:p>
          <a:p>
            <a:pPr lvl="1"/>
            <a:r>
              <a:rPr lang="es-ES" sz="1200" dirty="0" err="1"/>
              <a:t>Support</a:t>
            </a:r>
            <a:r>
              <a:rPr lang="es-ES" sz="1200" dirty="0"/>
              <a:t> vector machines.</a:t>
            </a:r>
          </a:p>
          <a:p>
            <a:pPr lvl="1"/>
            <a:r>
              <a:rPr lang="es-ES" sz="1200" dirty="0" err="1"/>
              <a:t>Splines</a:t>
            </a:r>
            <a:r>
              <a:rPr lang="es-ES" sz="1200" dirty="0"/>
              <a:t>.</a:t>
            </a:r>
          </a:p>
          <a:p>
            <a:pPr marL="457200" indent="-457200">
              <a:buFont typeface="+mj-lt"/>
              <a:buAutoNum type="arabicPeriod"/>
            </a:pPr>
            <a:r>
              <a:rPr lang="es-ES" sz="1600" dirty="0" err="1"/>
              <a:t>Intro</a:t>
            </a:r>
            <a:r>
              <a:rPr lang="es-ES" sz="1600" dirty="0"/>
              <a:t> </a:t>
            </a:r>
            <a:r>
              <a:rPr lang="es-ES" sz="1600" dirty="0" err="1"/>
              <a:t>to</a:t>
            </a:r>
            <a:r>
              <a:rPr lang="es-ES" sz="1600" dirty="0"/>
              <a:t> Deep </a:t>
            </a:r>
            <a:r>
              <a:rPr lang="es-ES" sz="1600" dirty="0" err="1"/>
              <a:t>learning</a:t>
            </a:r>
            <a:r>
              <a:rPr lang="es-ES" sz="1600" dirty="0"/>
              <a:t> y </a:t>
            </a:r>
            <a:r>
              <a:rPr lang="es-ES" sz="1600" dirty="0" err="1"/>
              <a:t>computer</a:t>
            </a:r>
            <a:r>
              <a:rPr lang="es-ES" sz="1600" dirty="0"/>
              <a:t> </a:t>
            </a:r>
            <a:r>
              <a:rPr lang="es-ES" sz="1600" dirty="0" err="1"/>
              <a:t>vision</a:t>
            </a:r>
            <a:endParaRPr lang="es-ES" sz="1600" dirty="0"/>
          </a:p>
          <a:p>
            <a:pPr lvl="1"/>
            <a:r>
              <a:rPr lang="es-ES" sz="1200" dirty="0"/>
              <a:t>¿cómo pasar de una imagen a una matriz?</a:t>
            </a:r>
          </a:p>
          <a:p>
            <a:pPr lvl="1"/>
            <a:r>
              <a:rPr lang="es-ES" sz="1200" dirty="0"/>
              <a:t>Imagen en escala de grises.</a:t>
            </a:r>
          </a:p>
          <a:p>
            <a:pPr lvl="1"/>
            <a:r>
              <a:rPr lang="es-ES" sz="1200" dirty="0"/>
              <a:t>Imagen en RGB.</a:t>
            </a:r>
          </a:p>
          <a:p>
            <a:pPr lvl="1"/>
            <a:r>
              <a:rPr lang="es-ES" sz="1200" dirty="0" err="1"/>
              <a:t>Optical</a:t>
            </a:r>
            <a:r>
              <a:rPr lang="es-ES" sz="1200" dirty="0"/>
              <a:t> </a:t>
            </a:r>
            <a:r>
              <a:rPr lang="es-ES" sz="1200" dirty="0" err="1"/>
              <a:t>Character</a:t>
            </a:r>
            <a:r>
              <a:rPr lang="es-ES" sz="1200" dirty="0"/>
              <a:t> </a:t>
            </a:r>
            <a:r>
              <a:rPr lang="es-ES" sz="1200" dirty="0" err="1"/>
              <a:t>Recognition</a:t>
            </a:r>
            <a:r>
              <a:rPr lang="es-ES" sz="1200" dirty="0"/>
              <a:t>.</a:t>
            </a:r>
          </a:p>
          <a:p>
            <a:pPr lvl="1"/>
            <a:r>
              <a:rPr lang="es-ES" sz="1200" dirty="0"/>
              <a:t>Proyecto de Machine </a:t>
            </a:r>
            <a:r>
              <a:rPr lang="es-ES" sz="1200" dirty="0" err="1"/>
              <a:t>Learning</a:t>
            </a:r>
            <a:r>
              <a:rPr lang="es-ES" sz="1200" dirty="0"/>
              <a:t> para un clasificador de imágenes (gatos) </a:t>
            </a:r>
            <a:r>
              <a:rPr lang="es-ES" sz="1200" dirty="0">
                <a:sym typeface="Wingdings" panose="05000000000000000000" pitchFamily="2" charset="2"/>
              </a:rPr>
              <a:t>.</a:t>
            </a:r>
          </a:p>
          <a:p>
            <a:pPr lvl="1"/>
            <a:endParaRPr lang="es-ES" sz="1200" dirty="0"/>
          </a:p>
          <a:p>
            <a:pPr lvl="1"/>
            <a:endParaRPr lang="es-ES" sz="1200" dirty="0"/>
          </a:p>
          <a:p>
            <a:pPr marL="914400" lvl="1" indent="-457200">
              <a:buFont typeface="+mj-lt"/>
              <a:buAutoNum type="arabicPeriod"/>
            </a:pPr>
            <a:endParaRPr lang="es-ES" sz="1200" dirty="0"/>
          </a:p>
        </p:txBody>
      </p:sp>
    </p:spTree>
    <p:extLst>
      <p:ext uri="{BB962C8B-B14F-4D97-AF65-F5344CB8AC3E}">
        <p14:creationId xmlns:p14="http://schemas.microsoft.com/office/powerpoint/2010/main" val="55844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3">
            <a:extLst>
              <a:ext uri="{FF2B5EF4-FFF2-40B4-BE49-F238E27FC236}">
                <a16:creationId xmlns:a16="http://schemas.microsoft.com/office/drawing/2014/main" id="{BE97BC0F-33B7-411F-B72C-D78BC8DC6538}"/>
              </a:ext>
            </a:extLst>
          </p:cNvPr>
          <p:cNvSpPr txBox="1">
            <a:spLocks/>
          </p:cNvSpPr>
          <p:nvPr/>
        </p:nvSpPr>
        <p:spPr>
          <a:xfrm>
            <a:off x="2013959" y="4286062"/>
            <a:ext cx="6798736" cy="1879846"/>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s-ES" sz="1800" dirty="0"/>
              <a:t>En el rectángulo rojo, observe que hay dos R² diferentes, uno múltiple y uno ajustado. </a:t>
            </a:r>
          </a:p>
          <a:p>
            <a:pPr algn="just"/>
            <a:r>
              <a:rPr lang="es-ES" sz="1800" dirty="0"/>
              <a:t>Un problema con este R² es que no disminuye a medida que se agregan más variables al modelo. Puede seguir aumentando a medida que el modelo sea más complejo, incluso si estas variables no agregan ningún poder predictivo. </a:t>
            </a:r>
          </a:p>
        </p:txBody>
      </p:sp>
      <mc:AlternateContent xmlns:mc="http://schemas.openxmlformats.org/markup-compatibility/2006" xmlns:a14="http://schemas.microsoft.com/office/drawing/2010/main">
        <mc:Choice Requires="a14">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El famoso </a:t>
                </a:r>
                <a14:m>
                  <m:oMath xmlns:m="http://schemas.openxmlformats.org/officeDocument/2006/math">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𝑅</m:t>
                        </m:r>
                      </m:e>
                      <m:sup>
                        <m:r>
                          <a:rPr lang="es-ES" sz="2400" b="0" i="1" smtClean="0">
                            <a:latin typeface="Cambria Math" panose="02040503050406030204" pitchFamily="18" charset="0"/>
                          </a:rPr>
                          <m:t>2</m:t>
                        </m:r>
                      </m:sup>
                    </m:sSup>
                  </m:oMath>
                </a14:m>
                <a:endParaRPr lang="es-ES" sz="2400" dirty="0"/>
              </a:p>
            </p:txBody>
          </p:sp>
        </mc:Choice>
        <mc:Fallback xmlns="">
          <p:sp>
            <p:nvSpPr>
              <p:cNvPr id="11" name="Título 1">
                <a:extLst>
                  <a:ext uri="{FF2B5EF4-FFF2-40B4-BE49-F238E27FC236}">
                    <a16:creationId xmlns:a16="http://schemas.microsoft.com/office/drawing/2014/main" id="{8F3C9A87-B14B-47DA-B86D-7291A07556D6}"/>
                  </a:ext>
                </a:extLst>
              </p:cNvPr>
              <p:cNvSpPr>
                <a:spLocks noGrp="1" noRot="1" noChangeAspect="1" noMove="1" noResize="1" noEditPoints="1" noAdjustHandles="1" noChangeArrowheads="1" noChangeShapeType="1" noTextEdit="1"/>
              </p:cNvSpPr>
              <p:nvPr>
                <p:ph type="title"/>
              </p:nvPr>
            </p:nvSpPr>
            <p:spPr>
              <a:xfrm>
                <a:off x="4757530" y="936352"/>
                <a:ext cx="4251741" cy="733422"/>
              </a:xfrm>
              <a:blipFill>
                <a:blip r:embed="rId3"/>
                <a:stretch>
                  <a:fillRect t="-5833"/>
                </a:stretch>
              </a:blipFill>
            </p:spPr>
            <p:txBody>
              <a:bodyPr/>
              <a:lstStyle/>
              <a:p>
                <a:r>
                  <a:rPr lang="es-ES">
                    <a:noFill/>
                  </a:rPr>
                  <a:t> </a:t>
                </a:r>
              </a:p>
            </p:txBody>
          </p:sp>
        </mc:Fallback>
      </mc:AlternateContent>
      <p:pic>
        <p:nvPicPr>
          <p:cNvPr id="4" name="Marcador de contenido 3">
            <a:extLst>
              <a:ext uri="{FF2B5EF4-FFF2-40B4-BE49-F238E27FC236}">
                <a16:creationId xmlns:a16="http://schemas.microsoft.com/office/drawing/2014/main" id="{CCEDA430-51C6-40FE-BBB4-C1188690E13D}"/>
              </a:ext>
            </a:extLst>
          </p:cNvPr>
          <p:cNvPicPr>
            <a:picLocks noGrp="1" noChangeAspect="1"/>
          </p:cNvPicPr>
          <p:nvPr>
            <p:ph idx="1"/>
          </p:nvPr>
        </p:nvPicPr>
        <p:blipFill rotWithShape="1">
          <a:blip r:embed="rId4"/>
          <a:srcRect l="301" t="38709" r="84161" b="36238"/>
          <a:stretch/>
        </p:blipFill>
        <p:spPr>
          <a:xfrm>
            <a:off x="444616" y="1333850"/>
            <a:ext cx="4764947" cy="2525086"/>
          </a:xfrm>
          <a:prstGeom prst="rect">
            <a:avLst/>
          </a:prstGeom>
        </p:spPr>
      </p:pic>
      <p:sp>
        <p:nvSpPr>
          <p:cNvPr id="5" name="Rectángulo 4">
            <a:extLst>
              <a:ext uri="{FF2B5EF4-FFF2-40B4-BE49-F238E27FC236}">
                <a16:creationId xmlns:a16="http://schemas.microsoft.com/office/drawing/2014/main" id="{C7EA8CB1-47B9-4562-A00B-FB63BD87F54D}"/>
              </a:ext>
            </a:extLst>
          </p:cNvPr>
          <p:cNvSpPr/>
          <p:nvPr/>
        </p:nvSpPr>
        <p:spPr>
          <a:xfrm>
            <a:off x="377505" y="3473042"/>
            <a:ext cx="4764947" cy="2097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10534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65695" y="896596"/>
            <a:ext cx="6643575" cy="733422"/>
          </a:xfrm>
        </p:spPr>
        <p:txBody>
          <a:bodyPr/>
          <a:lstStyle/>
          <a:p>
            <a:pPr algn="r"/>
            <a:r>
              <a:rPr lang="es-ES" dirty="0" err="1"/>
              <a:t>Multiple</a:t>
            </a:r>
            <a:r>
              <a:rPr lang="es-ES" dirty="0"/>
              <a:t> Linear </a:t>
            </a:r>
            <a:r>
              <a:rPr lang="es-ES" dirty="0" err="1"/>
              <a:t>Regression</a:t>
            </a:r>
            <a:endParaRPr lang="es-ES"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sz="1400" dirty="0"/>
                  <a:t>El modelo busca como objetivo hallar la siguiente ecuación</a:t>
                </a:r>
              </a:p>
              <a:p>
                <a:pPr marL="0" indent="0" algn="just">
                  <a:buNone/>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𝑦</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𝛽</m:t>
                          </m:r>
                        </m:e>
                        <m:sub>
                          <m:r>
                            <a:rPr lang="es-ES" sz="1400" b="0" i="1" smtClean="0">
                              <a:latin typeface="Cambria Math" panose="02040503050406030204" pitchFamily="18" charset="0"/>
                            </a:rPr>
                            <m:t>0</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𝛽</m:t>
                          </m:r>
                        </m:e>
                        <m:sub>
                          <m:r>
                            <a:rPr lang="es-ES" sz="1400" b="0" i="1" smtClean="0">
                              <a:latin typeface="Cambria Math" panose="02040503050406030204" pitchFamily="18" charset="0"/>
                            </a:rPr>
                            <m:t>1</m:t>
                          </m:r>
                        </m:sub>
                      </m:sSub>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𝑥</m:t>
                          </m:r>
                        </m:e>
                        <m:sub>
                          <m:r>
                            <a:rPr lang="es-ES" sz="1400" b="0" i="1" smtClean="0">
                              <a:latin typeface="Cambria Math" panose="02040503050406030204" pitchFamily="18" charset="0"/>
                            </a:rPr>
                            <m:t>1</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𝛽</m:t>
                          </m:r>
                        </m:e>
                        <m:sub>
                          <m:r>
                            <a:rPr lang="es-ES" sz="1400" b="0" i="1" smtClean="0">
                              <a:latin typeface="Cambria Math" panose="02040503050406030204" pitchFamily="18" charset="0"/>
                            </a:rPr>
                            <m:t>2</m:t>
                          </m:r>
                        </m:sub>
                      </m:sSub>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𝑥</m:t>
                          </m:r>
                        </m:e>
                        <m:sub>
                          <m:r>
                            <a:rPr lang="es-ES" sz="1400" b="0" i="1" smtClean="0">
                              <a:latin typeface="Cambria Math" panose="02040503050406030204" pitchFamily="18" charset="0"/>
                            </a:rPr>
                            <m:t>2</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𝛽</m:t>
                          </m:r>
                        </m:e>
                        <m:sub>
                          <m:r>
                            <a:rPr lang="es-ES" sz="1400" b="0" i="1" smtClean="0">
                              <a:latin typeface="Cambria Math" panose="02040503050406030204" pitchFamily="18" charset="0"/>
                            </a:rPr>
                            <m:t>𝑛</m:t>
                          </m:r>
                        </m:sub>
                      </m:sSub>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𝑥</m:t>
                          </m:r>
                        </m:e>
                        <m:sub>
                          <m:r>
                            <a:rPr lang="es-ES" sz="1400" b="0" i="1" smtClean="0">
                              <a:latin typeface="Cambria Math" panose="02040503050406030204" pitchFamily="18" charset="0"/>
                            </a:rPr>
                            <m:t>𝑛</m:t>
                          </m:r>
                        </m:sub>
                      </m:sSub>
                    </m:oMath>
                  </m:oMathPara>
                </a14:m>
                <a:endParaRPr lang="es-ES" sz="1400" b="0" dirty="0"/>
              </a:p>
              <a:p>
                <a:pPr marL="0" indent="0" algn="just">
                  <a:buNone/>
                </a:pPr>
                <a:r>
                  <a:rPr lang="es-ES" sz="1400" dirty="0"/>
                  <a:t>Donde </a:t>
                </a:r>
                <a14:m>
                  <m:oMath xmlns:m="http://schemas.openxmlformats.org/officeDocument/2006/math">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𝛽</m:t>
                        </m:r>
                      </m:e>
                      <m:sub>
                        <m:r>
                          <a:rPr lang="es-ES" sz="1400" b="0" i="1" smtClean="0">
                            <a:latin typeface="Cambria Math" panose="02040503050406030204" pitchFamily="18" charset="0"/>
                          </a:rPr>
                          <m:t>𝑖</m:t>
                        </m:r>
                      </m:sub>
                    </m:sSub>
                    <m:r>
                      <a:rPr lang="es-ES" sz="1400" b="0" i="1" smtClean="0">
                        <a:latin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ℝ</m:t>
                    </m:r>
                  </m:oMath>
                </a14:m>
                <a:r>
                  <a:rPr lang="es-ES" sz="1400" dirty="0"/>
                  <a:t> para todo </a:t>
                </a:r>
                <a14:m>
                  <m:oMath xmlns:m="http://schemas.openxmlformats.org/officeDocument/2006/math">
                    <m:r>
                      <a:rPr lang="es-ES" sz="1400" b="0" i="1" smtClean="0">
                        <a:latin typeface="Cambria Math" panose="02040503050406030204" pitchFamily="18" charset="0"/>
                      </a:rPr>
                      <m:t>𝑖</m:t>
                    </m:r>
                    <m:r>
                      <a:rPr lang="es-ES" sz="1400" b="0" i="1" smtClean="0">
                        <a:latin typeface="Cambria Math" panose="02040503050406030204" pitchFamily="18" charset="0"/>
                      </a:rPr>
                      <m:t>=1, …, </m:t>
                    </m:r>
                    <m:r>
                      <a:rPr lang="es-ES" sz="1400" b="0" i="1" smtClean="0">
                        <a:latin typeface="Cambria Math" panose="02040503050406030204" pitchFamily="18" charset="0"/>
                      </a:rPr>
                      <m:t>𝑛</m:t>
                    </m:r>
                  </m:oMath>
                </a14:m>
                <a:r>
                  <a:rPr lang="es-ES" sz="1400" dirty="0"/>
                  <a:t>.</a:t>
                </a:r>
              </a:p>
              <a:p>
                <a:pPr algn="just"/>
                <a:r>
                  <a:rPr lang="es-ES" sz="1400" dirty="0"/>
                  <a:t>La bondad de ajuste se </a:t>
                </a:r>
                <a:r>
                  <a:rPr lang="es-ES" sz="1400" dirty="0" err="1"/>
                  <a:t>se</a:t>
                </a:r>
                <a:r>
                  <a:rPr lang="es-ES" sz="1400" dirty="0"/>
                  <a:t> puede medir igual que en el caso univariante, mediante el </a:t>
                </a:r>
                <a14:m>
                  <m:oMath xmlns:m="http://schemas.openxmlformats.org/officeDocument/2006/math">
                    <m:sSup>
                      <m:sSupPr>
                        <m:ctrlPr>
                          <a:rPr lang="es-ES" sz="1400" b="0" i="1" smtClean="0">
                            <a:latin typeface="Cambria Math" panose="02040503050406030204" pitchFamily="18" charset="0"/>
                          </a:rPr>
                        </m:ctrlPr>
                      </m:sSupPr>
                      <m:e>
                        <m:r>
                          <a:rPr lang="es-ES" sz="1400" b="0" i="1" smtClean="0">
                            <a:latin typeface="Cambria Math" panose="02040503050406030204" pitchFamily="18" charset="0"/>
                          </a:rPr>
                          <m:t>𝑅</m:t>
                        </m:r>
                      </m:e>
                      <m:sup>
                        <m:r>
                          <a:rPr lang="es-ES" sz="1400" b="0" i="1" smtClean="0">
                            <a:latin typeface="Cambria Math" panose="02040503050406030204" pitchFamily="18" charset="0"/>
                          </a:rPr>
                          <m:t>2</m:t>
                        </m:r>
                      </m:sup>
                    </m:sSup>
                  </m:oMath>
                </a14:m>
                <a:r>
                  <a:rPr lang="es-ES" sz="1400" dirty="0"/>
                  <a:t>, sin embargo, se suele utilizar el </a:t>
                </a:r>
                <a14:m>
                  <m:oMath xmlns:m="http://schemas.openxmlformats.org/officeDocument/2006/math">
                    <m:sSup>
                      <m:sSupPr>
                        <m:ctrlPr>
                          <a:rPr lang="es-ES" sz="1400" i="1">
                            <a:latin typeface="Cambria Math" panose="02040503050406030204" pitchFamily="18" charset="0"/>
                          </a:rPr>
                        </m:ctrlPr>
                      </m:sSupPr>
                      <m:e>
                        <m:r>
                          <a:rPr lang="es-ES" sz="1400" i="1">
                            <a:latin typeface="Cambria Math" panose="02040503050406030204" pitchFamily="18" charset="0"/>
                          </a:rPr>
                          <m:t>𝑅</m:t>
                        </m:r>
                      </m:e>
                      <m:sup>
                        <m:r>
                          <a:rPr lang="es-ES" sz="1400" i="1">
                            <a:latin typeface="Cambria Math" panose="02040503050406030204" pitchFamily="18" charset="0"/>
                          </a:rPr>
                          <m:t>2</m:t>
                        </m:r>
                      </m:sup>
                    </m:sSup>
                  </m:oMath>
                </a14:m>
                <a:r>
                  <a:rPr lang="es-ES" sz="1400" dirty="0"/>
                  <a:t> ajustado. Debido a que toma en cuenta el número de predictores empleados:</a:t>
                </a:r>
              </a:p>
              <a:p>
                <a:pPr marL="0" indent="0" algn="just">
                  <a:buNone/>
                </a:pPr>
                <a14:m>
                  <m:oMathPara xmlns:m="http://schemas.openxmlformats.org/officeDocument/2006/math">
                    <m:oMathParaPr>
                      <m:jc m:val="centerGroup"/>
                    </m:oMathParaPr>
                    <m:oMath xmlns:m="http://schemas.openxmlformats.org/officeDocument/2006/math">
                      <m:sSubSup>
                        <m:sSubSupPr>
                          <m:ctrlPr>
                            <a:rPr lang="es-ES" sz="1400" b="0" i="1" smtClean="0">
                              <a:latin typeface="Cambria Math" panose="02040503050406030204" pitchFamily="18" charset="0"/>
                            </a:rPr>
                          </m:ctrlPr>
                        </m:sSubSupPr>
                        <m:e>
                          <m:r>
                            <a:rPr lang="es-ES" sz="1400" i="1">
                              <a:latin typeface="Cambria Math" panose="02040503050406030204" pitchFamily="18" charset="0"/>
                            </a:rPr>
                            <m:t>𝑅</m:t>
                          </m:r>
                        </m:e>
                        <m:sub>
                          <m:r>
                            <a:rPr lang="es-ES" sz="1400" b="0" i="1" smtClean="0">
                              <a:latin typeface="Cambria Math" panose="02040503050406030204" pitchFamily="18" charset="0"/>
                            </a:rPr>
                            <m:t>𝑎</m:t>
                          </m:r>
                        </m:sub>
                        <m:sup>
                          <m:r>
                            <a:rPr lang="es-ES" sz="1400" i="1">
                              <a:latin typeface="Cambria Math" panose="02040503050406030204" pitchFamily="18" charset="0"/>
                            </a:rPr>
                            <m:t>2</m:t>
                          </m:r>
                        </m:sup>
                      </m:sSubSup>
                      <m:r>
                        <a:rPr lang="es-ES" sz="1400" b="0" i="1" smtClean="0">
                          <a:latin typeface="Cambria Math" panose="02040503050406030204" pitchFamily="18" charset="0"/>
                        </a:rPr>
                        <m:t>=1−(1−</m:t>
                      </m:r>
                      <m:sSup>
                        <m:sSupPr>
                          <m:ctrlPr>
                            <a:rPr lang="es-ES" sz="1400" i="1">
                              <a:latin typeface="Cambria Math" panose="02040503050406030204" pitchFamily="18" charset="0"/>
                            </a:rPr>
                          </m:ctrlPr>
                        </m:sSupPr>
                        <m:e>
                          <m:r>
                            <a:rPr lang="es-ES" sz="1400" i="1">
                              <a:latin typeface="Cambria Math" panose="02040503050406030204" pitchFamily="18" charset="0"/>
                            </a:rPr>
                            <m:t>𝑅</m:t>
                          </m:r>
                        </m:e>
                        <m:sup>
                          <m:r>
                            <a:rPr lang="es-ES" sz="1400" i="1">
                              <a:latin typeface="Cambria Math" panose="02040503050406030204" pitchFamily="18" charset="0"/>
                            </a:rPr>
                            <m:t>2</m:t>
                          </m:r>
                        </m:sup>
                      </m:sSup>
                      <m:r>
                        <a:rPr lang="es-ES" sz="1400" b="0" i="1" smtClean="0">
                          <a:latin typeface="Cambria Math" panose="02040503050406030204" pitchFamily="18" charset="0"/>
                        </a:rPr>
                        <m:t>)</m:t>
                      </m:r>
                      <m:f>
                        <m:fPr>
                          <m:ctrlPr>
                            <a:rPr lang="es-ES" sz="1400" b="0" i="1" smtClean="0">
                              <a:latin typeface="Cambria Math" panose="02040503050406030204" pitchFamily="18" charset="0"/>
                            </a:rPr>
                          </m:ctrlPr>
                        </m:fPr>
                        <m:num>
                          <m:r>
                            <a:rPr lang="es-ES" sz="1400" b="0" i="1" smtClean="0">
                              <a:latin typeface="Cambria Math" panose="02040503050406030204" pitchFamily="18" charset="0"/>
                            </a:rPr>
                            <m:t>𝑛</m:t>
                          </m:r>
                          <m:r>
                            <a:rPr lang="es-ES" sz="1400" b="0" i="1" smtClean="0">
                              <a:latin typeface="Cambria Math" panose="02040503050406030204" pitchFamily="18" charset="0"/>
                            </a:rPr>
                            <m:t>−1</m:t>
                          </m:r>
                        </m:num>
                        <m:den>
                          <m:r>
                            <a:rPr lang="es-ES" sz="1400" b="0" i="1" smtClean="0">
                              <a:latin typeface="Cambria Math" panose="02040503050406030204" pitchFamily="18" charset="0"/>
                            </a:rPr>
                            <m:t>𝑛</m:t>
                          </m:r>
                          <m:r>
                            <a:rPr lang="es-ES" sz="1400" b="0" i="1" smtClean="0">
                              <a:latin typeface="Cambria Math" panose="02040503050406030204" pitchFamily="18" charset="0"/>
                            </a:rPr>
                            <m:t>−</m:t>
                          </m:r>
                          <m:r>
                            <a:rPr lang="es-ES" sz="1400" b="0" i="1" smtClean="0">
                              <a:latin typeface="Cambria Math" panose="02040503050406030204" pitchFamily="18" charset="0"/>
                            </a:rPr>
                            <m:t>𝑝</m:t>
                          </m:r>
                          <m:r>
                            <a:rPr lang="es-ES" sz="1400" b="0" i="1" smtClean="0">
                              <a:latin typeface="Cambria Math" panose="02040503050406030204" pitchFamily="18" charset="0"/>
                            </a:rPr>
                            <m:t>−1</m:t>
                          </m:r>
                        </m:den>
                      </m:f>
                    </m:oMath>
                  </m:oMathPara>
                </a14:m>
                <a:endParaRPr lang="es-ES" sz="1400" dirty="0"/>
              </a:p>
              <a:p>
                <a:pPr algn="just"/>
                <a:r>
                  <a:rPr lang="es-ES" sz="1400" dirty="0"/>
                  <a:t>Para </a:t>
                </a:r>
                <a:r>
                  <a:rPr lang="es-ES" sz="1400" dirty="0" err="1"/>
                  <a:t>constrastar</a:t>
                </a:r>
                <a:r>
                  <a:rPr lang="es-ES" sz="1400" dirty="0"/>
                  <a:t> si ha una relación lineal entre la variable respuesta y los predictores se realiza el contraste de </a:t>
                </a:r>
                <a:r>
                  <a:rPr lang="es-ES" sz="1400" dirty="0" err="1"/>
                  <a:t>hipótesis</a:t>
                </a:r>
                <a:endParaRPr lang="es-ES" sz="1400" dirty="0"/>
              </a:p>
              <a:p>
                <a:pPr marL="0" indent="0" algn="just">
                  <a:buNone/>
                </a:pPr>
                <a14:m>
                  <m:oMathPara xmlns:m="http://schemas.openxmlformats.org/officeDocument/2006/math">
                    <m:oMathParaPr>
                      <m:jc m:val="centerGroup"/>
                    </m:oMathParaPr>
                    <m:oMath xmlns:m="http://schemas.openxmlformats.org/officeDocument/2006/math">
                      <m:sSub>
                        <m:sSubPr>
                          <m:ctrlPr>
                            <a:rPr lang="es-ES" sz="1400" i="1">
                              <a:latin typeface="Cambria Math" panose="02040503050406030204" pitchFamily="18" charset="0"/>
                            </a:rPr>
                          </m:ctrlPr>
                        </m:sSubPr>
                        <m:e>
                          <m:r>
                            <a:rPr lang="es-ES" sz="1400" i="1">
                              <a:latin typeface="Cambria Math" panose="02040503050406030204" pitchFamily="18" charset="0"/>
                            </a:rPr>
                            <m:t>𝐻</m:t>
                          </m:r>
                        </m:e>
                        <m:sub>
                          <m:r>
                            <a:rPr lang="es-ES" sz="1400" i="1">
                              <a:latin typeface="Cambria Math" panose="02040503050406030204" pitchFamily="18" charset="0"/>
                            </a:rPr>
                            <m:t>0</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1</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2</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𝑝</m:t>
                          </m:r>
                        </m:sub>
                      </m:sSub>
                      <m:r>
                        <a:rPr lang="es-ES" sz="1400" i="1">
                          <a:latin typeface="Cambria Math" panose="02040503050406030204" pitchFamily="18" charset="0"/>
                        </a:rPr>
                        <m:t>=0</m:t>
                      </m:r>
                    </m:oMath>
                  </m:oMathPara>
                </a14:m>
                <a:endParaRPr lang="es-ES" sz="1400" dirty="0"/>
              </a:p>
              <a:p>
                <a:pPr marL="0" indent="0" algn="just">
                  <a:buNone/>
                </a:pPr>
                <a14:m>
                  <m:oMathPara xmlns:m="http://schemas.openxmlformats.org/officeDocument/2006/math">
                    <m:oMathParaPr>
                      <m:jc m:val="centerGroup"/>
                    </m:oMathParaPr>
                    <m:oMath xmlns:m="http://schemas.openxmlformats.org/officeDocument/2006/math">
                      <m:sSub>
                        <m:sSubPr>
                          <m:ctrlPr>
                            <a:rPr lang="es-ES" sz="1400" i="1">
                              <a:latin typeface="Cambria Math" panose="02040503050406030204" pitchFamily="18" charset="0"/>
                            </a:rPr>
                          </m:ctrlPr>
                        </m:sSubPr>
                        <m:e>
                          <m:r>
                            <a:rPr lang="es-ES" sz="1400" i="1">
                              <a:latin typeface="Cambria Math" panose="02040503050406030204" pitchFamily="18" charset="0"/>
                            </a:rPr>
                            <m:t>𝐻</m:t>
                          </m:r>
                        </m:e>
                        <m:sub>
                          <m:r>
                            <a:rPr lang="es-ES" sz="1400" b="0" i="1" smtClean="0">
                              <a:latin typeface="Cambria Math" panose="02040503050406030204" pitchFamily="18" charset="0"/>
                            </a:rPr>
                            <m:t>𝑎</m:t>
                          </m:r>
                        </m:sub>
                      </m:sSub>
                      <m:r>
                        <a:rPr lang="es-ES" sz="1400" i="1">
                          <a:latin typeface="Cambria Math" panose="02040503050406030204" pitchFamily="18" charset="0"/>
                        </a:rPr>
                        <m:t>:</m:t>
                      </m:r>
                      <m:r>
                        <a:rPr lang="es-ES" sz="1400" b="0" i="1" smtClean="0">
                          <a:latin typeface="Cambria Math" panose="02040503050406030204" pitchFamily="18" charset="0"/>
                        </a:rPr>
                        <m:t>𝑎𝑙</m:t>
                      </m:r>
                      <m:r>
                        <a:rPr lang="es-ES" sz="1400" b="0" i="1" smtClean="0">
                          <a:latin typeface="Cambria Math" panose="02040503050406030204" pitchFamily="18" charset="0"/>
                        </a:rPr>
                        <m:t> </m:t>
                      </m:r>
                      <m:r>
                        <a:rPr lang="es-ES" sz="1400" b="0" i="1" smtClean="0">
                          <a:latin typeface="Cambria Math" panose="02040503050406030204" pitchFamily="18" charset="0"/>
                        </a:rPr>
                        <m:t>𝑚𝑒𝑛𝑜𝑠</m:t>
                      </m:r>
                      <m:r>
                        <a:rPr lang="es-ES" sz="1400" b="0" i="1" smtClean="0">
                          <a:latin typeface="Cambria Math" panose="02040503050406030204" pitchFamily="18" charset="0"/>
                        </a:rPr>
                        <m:t> </m:t>
                      </m:r>
                      <m:r>
                        <a:rPr lang="es-ES" sz="1400" b="0" i="1" smtClean="0">
                          <a:latin typeface="Cambria Math" panose="02040503050406030204" pitchFamily="18" charset="0"/>
                        </a:rPr>
                        <m:t>𝑢𝑛</m:t>
                      </m:r>
                      <m:r>
                        <a:rPr lang="es-ES" sz="1400" b="0" i="1" smtClean="0">
                          <a:latin typeface="Cambria Math" panose="02040503050406030204" pitchFamily="18" charset="0"/>
                        </a:rPr>
                        <m:t> </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𝛽</m:t>
                          </m:r>
                        </m:e>
                        <m:sub>
                          <m:r>
                            <a:rPr lang="es-ES" sz="1400" b="0" i="1" smtClean="0">
                              <a:latin typeface="Cambria Math" panose="02040503050406030204" pitchFamily="18" charset="0"/>
                            </a:rPr>
                            <m:t>𝑗</m:t>
                          </m:r>
                        </m:sub>
                      </m:sSub>
                      <m:r>
                        <a:rPr lang="es-ES" sz="1400" b="0" i="1" smtClean="0">
                          <a:latin typeface="Cambria Math" panose="02040503050406030204" pitchFamily="18" charset="0"/>
                        </a:rPr>
                        <m:t> </m:t>
                      </m:r>
                      <m:r>
                        <a:rPr lang="es-ES" sz="1400" b="0" i="1" smtClean="0">
                          <a:latin typeface="Cambria Math" panose="02040503050406030204" pitchFamily="18" charset="0"/>
                        </a:rPr>
                        <m:t>𝑒𝑠</m:t>
                      </m:r>
                      <m:r>
                        <a:rPr lang="es-ES" sz="1400" b="0" i="1" smtClean="0">
                          <a:latin typeface="Cambria Math" panose="02040503050406030204" pitchFamily="18" charset="0"/>
                        </a:rPr>
                        <m:t> </m:t>
                      </m:r>
                      <m:r>
                        <a:rPr lang="es-ES" sz="1400" b="0" i="1" smtClean="0">
                          <a:latin typeface="Cambria Math" panose="02040503050406030204" pitchFamily="18" charset="0"/>
                        </a:rPr>
                        <m:t>𝑑𝑖𝑠𝑡𝑖𝑛𝑡𝑜</m:t>
                      </m:r>
                    </m:oMath>
                  </m:oMathPara>
                </a14:m>
                <a:endParaRPr lang="es-ES" sz="1400" dirty="0"/>
              </a:p>
              <a:p>
                <a:pPr algn="just"/>
                <a:r>
                  <a:rPr lang="es-ES" sz="1400" dirty="0"/>
                  <a:t>Se usa el estadístico</a:t>
                </a:r>
              </a:p>
              <a:p>
                <a:pPr marL="0" indent="0" algn="just">
                  <a:buNone/>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𝐹</m:t>
                      </m:r>
                      <m:r>
                        <a:rPr lang="es-ES" sz="1400" b="0" i="1" smtClean="0">
                          <a:latin typeface="Cambria Math" panose="02040503050406030204" pitchFamily="18" charset="0"/>
                        </a:rPr>
                        <m:t>=</m:t>
                      </m:r>
                      <m:f>
                        <m:fPr>
                          <m:ctrlPr>
                            <a:rPr lang="es-ES" sz="1400" b="0" i="1" smtClean="0">
                              <a:latin typeface="Cambria Math" panose="02040503050406030204" pitchFamily="18" charset="0"/>
                            </a:rPr>
                          </m:ctrlPr>
                        </m:fPr>
                        <m:num>
                          <m:r>
                            <a:rPr lang="es-ES" sz="1400" i="1">
                              <a:latin typeface="Cambria Math" panose="02040503050406030204" pitchFamily="18" charset="0"/>
                            </a:rPr>
                            <m:t>𝑛</m:t>
                          </m:r>
                          <m:r>
                            <a:rPr lang="es-ES" sz="1400" i="1">
                              <a:latin typeface="Cambria Math" panose="02040503050406030204" pitchFamily="18" charset="0"/>
                            </a:rPr>
                            <m:t>−</m:t>
                          </m:r>
                          <m:r>
                            <a:rPr lang="es-ES" sz="1400" i="1">
                              <a:latin typeface="Cambria Math" panose="02040503050406030204" pitchFamily="18" charset="0"/>
                            </a:rPr>
                            <m:t>𝑝</m:t>
                          </m:r>
                          <m:r>
                            <a:rPr lang="es-ES" sz="1400" i="1">
                              <a:latin typeface="Cambria Math" panose="02040503050406030204" pitchFamily="18" charset="0"/>
                            </a:rPr>
                            <m:t>−1</m:t>
                          </m:r>
                        </m:num>
                        <m:den>
                          <m:r>
                            <a:rPr lang="es-ES" sz="1400" i="1">
                              <a:latin typeface="Cambria Math" panose="02040503050406030204" pitchFamily="18" charset="0"/>
                            </a:rPr>
                            <m:t>𝑝</m:t>
                          </m:r>
                        </m:den>
                      </m:f>
                      <m:f>
                        <m:fPr>
                          <m:ctrlPr>
                            <a:rPr lang="es-ES" sz="1400" b="0" i="1" smtClean="0">
                              <a:latin typeface="Cambria Math" panose="02040503050406030204" pitchFamily="18" charset="0"/>
                            </a:rPr>
                          </m:ctrlPr>
                        </m:fPr>
                        <m:num>
                          <m:nary>
                            <m:naryPr>
                              <m:chr m:val="∑"/>
                              <m:ctrlPr>
                                <a:rPr lang="es-ES" sz="1400" i="1">
                                  <a:latin typeface="Cambria Math" panose="02040503050406030204" pitchFamily="18" charset="0"/>
                                </a:rPr>
                              </m:ctrlPr>
                            </m:naryPr>
                            <m:sub>
                              <m:r>
                                <m:rPr>
                                  <m:brk m:alnAt="23"/>
                                </m:rPr>
                                <a:rPr lang="es-ES" sz="1400" i="1">
                                  <a:latin typeface="Cambria Math" panose="02040503050406030204" pitchFamily="18" charset="0"/>
                                </a:rPr>
                                <m:t>𝑖</m:t>
                              </m:r>
                              <m:r>
                                <a:rPr lang="es-ES" sz="1400" i="1">
                                  <a:latin typeface="Cambria Math" panose="02040503050406030204" pitchFamily="18" charset="0"/>
                                </a:rPr>
                                <m:t>=1</m:t>
                              </m:r>
                            </m:sub>
                            <m:sup>
                              <m:r>
                                <a:rPr lang="es-ES" sz="1400" i="1">
                                  <a:latin typeface="Cambria Math" panose="02040503050406030204" pitchFamily="18" charset="0"/>
                                </a:rPr>
                                <m:t>𝑛</m:t>
                              </m:r>
                            </m:sup>
                            <m:e>
                              <m:sSup>
                                <m:sSupPr>
                                  <m:ctrlPr>
                                    <a:rPr lang="es-ES" sz="1400" b="0" i="1" smtClean="0">
                                      <a:latin typeface="Cambria Math" panose="02040503050406030204" pitchFamily="18" charset="0"/>
                                    </a:rPr>
                                  </m:ctrlPr>
                                </m:sSupPr>
                                <m:e>
                                  <m:d>
                                    <m:dPr>
                                      <m:ctrlPr>
                                        <a:rPr lang="es-ES" sz="1400" i="1">
                                          <a:latin typeface="Cambria Math" panose="02040503050406030204" pitchFamily="18" charset="0"/>
                                        </a:rPr>
                                      </m:ctrlPr>
                                    </m:dPr>
                                    <m:e>
                                      <m:sSub>
                                        <m:sSubPr>
                                          <m:ctrlPr>
                                            <a:rPr lang="es-ES" sz="1400" i="1">
                                              <a:latin typeface="Cambria Math" panose="02040503050406030204" pitchFamily="18" charset="0"/>
                                            </a:rPr>
                                          </m:ctrlPr>
                                        </m:sSubPr>
                                        <m:e>
                                          <m:r>
                                            <a:rPr lang="es-ES" sz="1400" i="1">
                                              <a:latin typeface="Cambria Math" panose="02040503050406030204" pitchFamily="18" charset="0"/>
                                            </a:rPr>
                                            <m:t>𝑦</m:t>
                                          </m:r>
                                        </m:e>
                                        <m:sub>
                                          <m:r>
                                            <a:rPr lang="es-ES" sz="1400" i="1">
                                              <a:latin typeface="Cambria Math" panose="02040503050406030204" pitchFamily="18" charset="0"/>
                                            </a:rPr>
                                            <m:t>𝑖</m:t>
                                          </m:r>
                                        </m:sub>
                                      </m:sSub>
                                      <m:r>
                                        <a:rPr lang="es-ES" sz="1400" i="1">
                                          <a:latin typeface="Cambria Math" panose="02040503050406030204" pitchFamily="18" charset="0"/>
                                        </a:rPr>
                                        <m:t>−</m:t>
                                      </m:r>
                                      <m:acc>
                                        <m:accPr>
                                          <m:chr m:val="̅"/>
                                          <m:ctrlPr>
                                            <a:rPr lang="es-ES" sz="1400" i="1">
                                              <a:latin typeface="Cambria Math" panose="02040503050406030204" pitchFamily="18" charset="0"/>
                                            </a:rPr>
                                          </m:ctrlPr>
                                        </m:accPr>
                                        <m:e>
                                          <m:r>
                                            <a:rPr lang="es-ES" sz="1400" i="1">
                                              <a:latin typeface="Cambria Math" panose="02040503050406030204" pitchFamily="18" charset="0"/>
                                            </a:rPr>
                                            <m:t>𝑦</m:t>
                                          </m:r>
                                        </m:e>
                                      </m:acc>
                                    </m:e>
                                  </m:d>
                                </m:e>
                                <m:sup>
                                  <m:r>
                                    <a:rPr lang="es-ES" sz="1400" b="0" i="1" smtClean="0">
                                      <a:latin typeface="Cambria Math" panose="02040503050406030204" pitchFamily="18" charset="0"/>
                                    </a:rPr>
                                    <m:t>2</m:t>
                                  </m:r>
                                </m:sup>
                              </m:sSup>
                              <m:r>
                                <a:rPr lang="es-ES" sz="1400" b="0" i="1" smtClean="0">
                                  <a:latin typeface="Cambria Math" panose="02040503050406030204" pitchFamily="18" charset="0"/>
                                </a:rPr>
                                <m:t>−</m:t>
                              </m:r>
                              <m:nary>
                                <m:naryPr>
                                  <m:chr m:val="∑"/>
                                  <m:ctrlPr>
                                    <a:rPr lang="es-ES" sz="1400" i="1">
                                      <a:latin typeface="Cambria Math" panose="02040503050406030204" pitchFamily="18" charset="0"/>
                                    </a:rPr>
                                  </m:ctrlPr>
                                </m:naryPr>
                                <m:sub>
                                  <m:r>
                                    <m:rPr>
                                      <m:brk m:alnAt="23"/>
                                    </m:rPr>
                                    <a:rPr lang="es-ES" sz="1400" i="1">
                                      <a:latin typeface="Cambria Math" panose="02040503050406030204" pitchFamily="18" charset="0"/>
                                    </a:rPr>
                                    <m:t>𝑖</m:t>
                                  </m:r>
                                  <m:r>
                                    <a:rPr lang="es-ES" sz="1400" i="1">
                                      <a:latin typeface="Cambria Math" panose="02040503050406030204" pitchFamily="18" charset="0"/>
                                    </a:rPr>
                                    <m:t>=1</m:t>
                                  </m:r>
                                </m:sub>
                                <m:sup>
                                  <m:r>
                                    <a:rPr lang="es-ES" sz="1400" i="1">
                                      <a:latin typeface="Cambria Math" panose="02040503050406030204" pitchFamily="18" charset="0"/>
                                    </a:rPr>
                                    <m:t>𝑛</m:t>
                                  </m:r>
                                </m:sup>
                                <m:e>
                                  <m:sSup>
                                    <m:sSupPr>
                                      <m:ctrlPr>
                                        <a:rPr lang="es-ES" sz="1400" i="1">
                                          <a:latin typeface="Cambria Math" panose="02040503050406030204" pitchFamily="18" charset="0"/>
                                        </a:rPr>
                                      </m:ctrlPr>
                                    </m:sSupPr>
                                    <m:e>
                                      <m:d>
                                        <m:dPr>
                                          <m:ctrlPr>
                                            <a:rPr lang="es-ES" sz="1400" i="1">
                                              <a:latin typeface="Cambria Math" panose="02040503050406030204" pitchFamily="18" charset="0"/>
                                            </a:rPr>
                                          </m:ctrlPr>
                                        </m:dPr>
                                        <m:e>
                                          <m:sSub>
                                            <m:sSubPr>
                                              <m:ctrlPr>
                                                <a:rPr lang="es-ES" sz="1400" i="1">
                                                  <a:latin typeface="Cambria Math" panose="02040503050406030204" pitchFamily="18" charset="0"/>
                                                </a:rPr>
                                              </m:ctrlPr>
                                            </m:sSubPr>
                                            <m:e>
                                              <m:r>
                                                <a:rPr lang="es-ES" sz="1400" i="1">
                                                  <a:latin typeface="Cambria Math" panose="02040503050406030204" pitchFamily="18" charset="0"/>
                                                </a:rPr>
                                                <m:t>𝑦</m:t>
                                              </m:r>
                                            </m:e>
                                            <m:sub>
                                              <m:r>
                                                <a:rPr lang="es-ES" sz="1400" i="1">
                                                  <a:latin typeface="Cambria Math" panose="02040503050406030204" pitchFamily="18" charset="0"/>
                                                </a:rPr>
                                                <m:t>𝑖</m:t>
                                              </m:r>
                                            </m:sub>
                                          </m:sSub>
                                          <m:r>
                                            <a:rPr lang="es-ES" sz="1400" i="1">
                                              <a:latin typeface="Cambria Math" panose="02040503050406030204" pitchFamily="18" charset="0"/>
                                            </a:rPr>
                                            <m:t>−</m:t>
                                          </m:r>
                                          <m:acc>
                                            <m:accPr>
                                              <m:chr m:val="̂"/>
                                              <m:ctrlPr>
                                                <a:rPr lang="es-ES" sz="1400" i="1">
                                                  <a:latin typeface="Cambria Math" panose="02040503050406030204" pitchFamily="18" charset="0"/>
                                                </a:rPr>
                                              </m:ctrlPr>
                                            </m:accPr>
                                            <m:e>
                                              <m:sSub>
                                                <m:sSubPr>
                                                  <m:ctrlPr>
                                                    <a:rPr lang="es-ES" sz="1400" i="1">
                                                      <a:latin typeface="Cambria Math" panose="02040503050406030204" pitchFamily="18" charset="0"/>
                                                    </a:rPr>
                                                  </m:ctrlPr>
                                                </m:sSubPr>
                                                <m:e>
                                                  <m:r>
                                                    <a:rPr lang="es-ES" sz="1400" i="1">
                                                      <a:latin typeface="Cambria Math" panose="02040503050406030204" pitchFamily="18" charset="0"/>
                                                    </a:rPr>
                                                    <m:t>𝑦</m:t>
                                                  </m:r>
                                                </m:e>
                                                <m:sub>
                                                  <m:r>
                                                    <a:rPr lang="es-ES" sz="1400" i="1">
                                                      <a:latin typeface="Cambria Math" panose="02040503050406030204" pitchFamily="18" charset="0"/>
                                                    </a:rPr>
                                                    <m:t>𝑖</m:t>
                                                  </m:r>
                                                </m:sub>
                                              </m:sSub>
                                            </m:e>
                                          </m:acc>
                                        </m:e>
                                      </m:d>
                                    </m:e>
                                    <m:sup>
                                      <m:r>
                                        <a:rPr lang="es-ES" sz="1400" i="1">
                                          <a:latin typeface="Cambria Math" panose="02040503050406030204" pitchFamily="18" charset="0"/>
                                        </a:rPr>
                                        <m:t>2</m:t>
                                      </m:r>
                                    </m:sup>
                                  </m:sSup>
                                </m:e>
                              </m:nary>
                            </m:e>
                          </m:nary>
                        </m:num>
                        <m:den>
                          <m:nary>
                            <m:naryPr>
                              <m:chr m:val="∑"/>
                              <m:ctrlPr>
                                <a:rPr lang="es-ES" sz="1400" i="1">
                                  <a:latin typeface="Cambria Math" panose="02040503050406030204" pitchFamily="18" charset="0"/>
                                </a:rPr>
                              </m:ctrlPr>
                            </m:naryPr>
                            <m:sub>
                              <m:r>
                                <m:rPr>
                                  <m:brk m:alnAt="23"/>
                                </m:rPr>
                                <a:rPr lang="es-ES" sz="1400" i="1">
                                  <a:latin typeface="Cambria Math" panose="02040503050406030204" pitchFamily="18" charset="0"/>
                                </a:rPr>
                                <m:t>𝑖</m:t>
                              </m:r>
                              <m:r>
                                <a:rPr lang="es-ES" sz="1400" i="1">
                                  <a:latin typeface="Cambria Math" panose="02040503050406030204" pitchFamily="18" charset="0"/>
                                </a:rPr>
                                <m:t>=1</m:t>
                              </m:r>
                            </m:sub>
                            <m:sup>
                              <m:r>
                                <a:rPr lang="es-ES" sz="1400" i="1">
                                  <a:latin typeface="Cambria Math" panose="02040503050406030204" pitchFamily="18" charset="0"/>
                                </a:rPr>
                                <m:t>𝑛</m:t>
                              </m:r>
                            </m:sup>
                            <m:e>
                              <m:sSup>
                                <m:sSupPr>
                                  <m:ctrlPr>
                                    <a:rPr lang="es-ES" sz="1400" i="1">
                                      <a:latin typeface="Cambria Math" panose="02040503050406030204" pitchFamily="18" charset="0"/>
                                    </a:rPr>
                                  </m:ctrlPr>
                                </m:sSupPr>
                                <m:e>
                                  <m:d>
                                    <m:dPr>
                                      <m:ctrlPr>
                                        <a:rPr lang="es-ES" sz="1400" i="1">
                                          <a:latin typeface="Cambria Math" panose="02040503050406030204" pitchFamily="18" charset="0"/>
                                        </a:rPr>
                                      </m:ctrlPr>
                                    </m:dPr>
                                    <m:e>
                                      <m:sSub>
                                        <m:sSubPr>
                                          <m:ctrlPr>
                                            <a:rPr lang="es-ES" sz="1400" i="1">
                                              <a:latin typeface="Cambria Math" panose="02040503050406030204" pitchFamily="18" charset="0"/>
                                            </a:rPr>
                                          </m:ctrlPr>
                                        </m:sSubPr>
                                        <m:e>
                                          <m:r>
                                            <a:rPr lang="es-ES" sz="1400" i="1">
                                              <a:latin typeface="Cambria Math" panose="02040503050406030204" pitchFamily="18" charset="0"/>
                                            </a:rPr>
                                            <m:t>𝑦</m:t>
                                          </m:r>
                                        </m:e>
                                        <m:sub>
                                          <m:r>
                                            <a:rPr lang="es-ES" sz="1400" i="1">
                                              <a:latin typeface="Cambria Math" panose="02040503050406030204" pitchFamily="18" charset="0"/>
                                            </a:rPr>
                                            <m:t>𝑖</m:t>
                                          </m:r>
                                        </m:sub>
                                      </m:sSub>
                                      <m:r>
                                        <a:rPr lang="es-ES" sz="1400" i="1">
                                          <a:latin typeface="Cambria Math" panose="02040503050406030204" pitchFamily="18" charset="0"/>
                                        </a:rPr>
                                        <m:t>−</m:t>
                                      </m:r>
                                      <m:acc>
                                        <m:accPr>
                                          <m:chr m:val="̂"/>
                                          <m:ctrlPr>
                                            <a:rPr lang="es-ES" sz="1400" i="1">
                                              <a:latin typeface="Cambria Math" panose="02040503050406030204" pitchFamily="18" charset="0"/>
                                            </a:rPr>
                                          </m:ctrlPr>
                                        </m:accPr>
                                        <m:e>
                                          <m:sSub>
                                            <m:sSubPr>
                                              <m:ctrlPr>
                                                <a:rPr lang="es-ES" sz="1400" i="1">
                                                  <a:latin typeface="Cambria Math" panose="02040503050406030204" pitchFamily="18" charset="0"/>
                                                </a:rPr>
                                              </m:ctrlPr>
                                            </m:sSubPr>
                                            <m:e>
                                              <m:r>
                                                <a:rPr lang="es-ES" sz="1400" i="1">
                                                  <a:latin typeface="Cambria Math" panose="02040503050406030204" pitchFamily="18" charset="0"/>
                                                </a:rPr>
                                                <m:t>𝑦</m:t>
                                              </m:r>
                                            </m:e>
                                            <m:sub>
                                              <m:r>
                                                <a:rPr lang="es-ES" sz="1400" i="1">
                                                  <a:latin typeface="Cambria Math" panose="02040503050406030204" pitchFamily="18" charset="0"/>
                                                </a:rPr>
                                                <m:t>𝑖</m:t>
                                              </m:r>
                                            </m:sub>
                                          </m:sSub>
                                        </m:e>
                                      </m:acc>
                                    </m:e>
                                  </m:d>
                                </m:e>
                                <m:sup>
                                  <m:r>
                                    <a:rPr lang="es-ES" sz="1400" i="1">
                                      <a:latin typeface="Cambria Math" panose="02040503050406030204" pitchFamily="18" charset="0"/>
                                    </a:rPr>
                                    <m:t>2</m:t>
                                  </m:r>
                                </m:sup>
                              </m:sSup>
                            </m:e>
                          </m:nary>
                        </m:den>
                      </m:f>
                    </m:oMath>
                  </m:oMathPara>
                </a14:m>
                <a:endParaRPr lang="es-ES" sz="1400" dirty="0"/>
              </a:p>
              <a:p>
                <a:pPr marL="0" indent="0" algn="just">
                  <a:buNone/>
                </a:pPr>
                <a:r>
                  <a:rPr lang="es-ES" sz="1400" dirty="0"/>
                  <a:t>Que sigue una distribución </a:t>
                </a:r>
                <a14:m>
                  <m:oMath xmlns:m="http://schemas.openxmlformats.org/officeDocument/2006/math">
                    <m:r>
                      <a:rPr lang="es-ES" sz="1400" i="1">
                        <a:latin typeface="Cambria Math" panose="02040503050406030204" pitchFamily="18" charset="0"/>
                      </a:rPr>
                      <m:t>𝐹</m:t>
                    </m:r>
                    <m:r>
                      <a:rPr lang="es-ES" sz="1400" b="0" i="1" smtClean="0">
                        <a:latin typeface="Cambria Math" panose="02040503050406030204" pitchFamily="18" charset="0"/>
                      </a:rPr>
                      <m:t>(</m:t>
                    </m:r>
                    <m:r>
                      <a:rPr lang="es-ES" sz="1400" b="0" i="1" smtClean="0">
                        <a:latin typeface="Cambria Math" panose="02040503050406030204" pitchFamily="18" charset="0"/>
                      </a:rPr>
                      <m:t>𝑝</m:t>
                    </m:r>
                    <m:r>
                      <a:rPr lang="es-ES" sz="1400" b="0" i="1" smtClean="0">
                        <a:latin typeface="Cambria Math" panose="02040503050406030204" pitchFamily="18" charset="0"/>
                      </a:rPr>
                      <m:t>,</m:t>
                    </m:r>
                    <m:r>
                      <a:rPr lang="es-ES" sz="1400" b="0" i="1" smtClean="0">
                        <a:latin typeface="Cambria Math" panose="02040503050406030204" pitchFamily="18" charset="0"/>
                      </a:rPr>
                      <m:t>𝑛</m:t>
                    </m:r>
                    <m:r>
                      <a:rPr lang="es-ES" sz="1400" b="0" i="1" smtClean="0">
                        <a:latin typeface="Cambria Math" panose="02040503050406030204" pitchFamily="18" charset="0"/>
                      </a:rPr>
                      <m:t>−</m:t>
                    </m:r>
                    <m:r>
                      <a:rPr lang="es-ES" sz="1400" b="0" i="1" smtClean="0">
                        <a:latin typeface="Cambria Math" panose="02040503050406030204" pitchFamily="18" charset="0"/>
                      </a:rPr>
                      <m:t>𝑝</m:t>
                    </m:r>
                    <m:r>
                      <a:rPr lang="es-ES" sz="1400" b="0" i="1" smtClean="0">
                        <a:latin typeface="Cambria Math" panose="02040503050406030204" pitchFamily="18" charset="0"/>
                      </a:rPr>
                      <m:t>−1)</m:t>
                    </m:r>
                  </m:oMath>
                </a14:m>
                <a:r>
                  <a:rPr lang="es-ES" sz="1400" dirty="0"/>
                  <a:t>.</a:t>
                </a:r>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358" t="-751" r="-179"/>
                </a:stretch>
              </a:blipFill>
            </p:spPr>
            <p:txBody>
              <a:bodyPr/>
              <a:lstStyle/>
              <a:p>
                <a:r>
                  <a:rPr lang="es-ES">
                    <a:noFill/>
                  </a:rPr>
                  <a:t> </a:t>
                </a:r>
              </a:p>
            </p:txBody>
          </p:sp>
        </mc:Fallback>
      </mc:AlternateContent>
    </p:spTree>
    <p:extLst>
      <p:ext uri="{BB962C8B-B14F-4D97-AF65-F5344CB8AC3E}">
        <p14:creationId xmlns:p14="http://schemas.microsoft.com/office/powerpoint/2010/main" val="416493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65695" y="896596"/>
            <a:ext cx="6643575" cy="733422"/>
          </a:xfrm>
        </p:spPr>
        <p:txBody>
          <a:bodyPr/>
          <a:lstStyle/>
          <a:p>
            <a:pPr algn="r"/>
            <a:r>
              <a:rPr lang="es-ES" dirty="0"/>
              <a:t>Selección de variables</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419449" y="1820142"/>
                <a:ext cx="8254767" cy="4872205"/>
              </a:xfrm>
            </p:spPr>
            <p:txBody>
              <a:bodyPr/>
              <a:lstStyle/>
              <a:p>
                <a:pPr marL="0" indent="0" algn="just">
                  <a:buNone/>
                </a:pPr>
                <a:r>
                  <a:rPr lang="es-ES" sz="1200" dirty="0"/>
                  <a:t>Asumiendo que la relación entre </a:t>
                </a:r>
                <a14:m>
                  <m:oMath xmlns:m="http://schemas.openxmlformats.org/officeDocument/2006/math">
                    <m:r>
                      <a:rPr lang="es-ES" sz="1200" b="0" i="1" smtClean="0">
                        <a:latin typeface="Cambria Math" panose="02040503050406030204" pitchFamily="18" charset="0"/>
                      </a:rPr>
                      <m:t>𝑌</m:t>
                    </m:r>
                  </m:oMath>
                </a14:m>
                <a:r>
                  <a:rPr lang="es-ES" sz="1200" dirty="0"/>
                  <a:t> y </a:t>
                </a:r>
                <a14:m>
                  <m:oMath xmlns:m="http://schemas.openxmlformats.org/officeDocument/2006/math">
                    <m:r>
                      <a:rPr lang="es-ES" sz="1200" b="0" i="1" smtClean="0">
                        <a:latin typeface="Cambria Math" panose="02040503050406030204" pitchFamily="18" charset="0"/>
                      </a:rPr>
                      <m:t>𝑋</m:t>
                    </m:r>
                  </m:oMath>
                </a14:m>
                <a:r>
                  <a:rPr lang="es-ES" sz="1200" dirty="0"/>
                  <a:t> es aproximadamente lineal y que </a:t>
                </a:r>
                <a14:m>
                  <m:oMath xmlns:m="http://schemas.openxmlformats.org/officeDocument/2006/math">
                    <m:r>
                      <a:rPr lang="es-ES" sz="1200" b="0" i="1" smtClean="0">
                        <a:latin typeface="Cambria Math" panose="02040503050406030204" pitchFamily="18" charset="0"/>
                      </a:rPr>
                      <m:t>𝑛</m:t>
                    </m:r>
                    <m:r>
                      <a:rPr lang="es-ES" sz="1200" b="0" i="1" smtClean="0">
                        <a:latin typeface="Cambria Math" panose="02040503050406030204" pitchFamily="18" charset="0"/>
                        <a:ea typeface="Cambria Math" panose="02040503050406030204" pitchFamily="18" charset="0"/>
                      </a:rPr>
                      <m:t>≫</m:t>
                    </m:r>
                    <m:r>
                      <a:rPr lang="es-ES" sz="1200" b="0" i="1" smtClean="0">
                        <a:latin typeface="Cambria Math" panose="02040503050406030204" pitchFamily="18" charset="0"/>
                        <a:ea typeface="Cambria Math" panose="02040503050406030204" pitchFamily="18" charset="0"/>
                      </a:rPr>
                      <m:t>𝑝</m:t>
                    </m:r>
                  </m:oMath>
                </a14:m>
                <a:r>
                  <a:rPr lang="es-ES" sz="1200" dirty="0"/>
                  <a:t>, las predicciones obtenidas por el modelo de regresión lineal serán buenas. Cuando </a:t>
                </a:r>
                <a14:m>
                  <m:oMath xmlns:m="http://schemas.openxmlformats.org/officeDocument/2006/math">
                    <m:r>
                      <a:rPr lang="es-ES" sz="1200" b="0" i="1" smtClean="0">
                        <a:latin typeface="Cambria Math" panose="02040503050406030204" pitchFamily="18" charset="0"/>
                      </a:rPr>
                      <m:t>𝑛</m:t>
                    </m:r>
                    <m:r>
                      <a:rPr lang="es-ES" sz="1200" b="0" i="1" smtClean="0">
                        <a:latin typeface="Cambria Math" panose="02040503050406030204" pitchFamily="18" charset="0"/>
                      </a:rPr>
                      <m:t>≈</m:t>
                    </m:r>
                    <m:r>
                      <a:rPr lang="es-ES" sz="1200" b="0" i="1" smtClean="0">
                        <a:latin typeface="Cambria Math" panose="02040503050406030204" pitchFamily="18" charset="0"/>
                      </a:rPr>
                      <m:t>𝑝</m:t>
                    </m:r>
                  </m:oMath>
                </a14:m>
                <a:r>
                  <a:rPr lang="es-ES" sz="1200" dirty="0"/>
                  <a:t> o </a:t>
                </a:r>
                <a14:m>
                  <m:oMath xmlns:m="http://schemas.openxmlformats.org/officeDocument/2006/math">
                    <m:r>
                      <a:rPr lang="es-ES" sz="1200" b="0" i="1" smtClean="0">
                        <a:latin typeface="Cambria Math" panose="02040503050406030204" pitchFamily="18" charset="0"/>
                      </a:rPr>
                      <m:t>𝑛</m:t>
                    </m:r>
                    <m:r>
                      <a:rPr lang="es-ES" sz="1200" b="0" i="1" smtClean="0">
                        <a:latin typeface="Cambria Math" panose="02040503050406030204" pitchFamily="18" charset="0"/>
                      </a:rPr>
                      <m:t>&lt;</m:t>
                    </m:r>
                    <m:r>
                      <a:rPr lang="es-ES" sz="1200" b="0" i="1" smtClean="0">
                        <a:latin typeface="Cambria Math" panose="02040503050406030204" pitchFamily="18" charset="0"/>
                      </a:rPr>
                      <m:t>𝑝</m:t>
                    </m:r>
                  </m:oMath>
                </a14:m>
                <a:r>
                  <a:rPr lang="es-ES" sz="1200" dirty="0"/>
                  <a:t>, esto es falso. Por esto, se hace necesario construir modelos que empleen pocas variables para que el error en las predicciones sea pequeño.</a:t>
                </a:r>
              </a:p>
              <a:p>
                <a:pPr marL="0" indent="0" algn="just">
                  <a:buNone/>
                </a:pPr>
                <a:r>
                  <a:rPr lang="es-ES" sz="1200" dirty="0"/>
                  <a:t>Por esta razón presentamos los siguientes estadísticos:</a:t>
                </a:r>
              </a:p>
              <a:p>
                <a:pPr algn="just"/>
                <a14:m>
                  <m:oMath xmlns:m="http://schemas.openxmlformats.org/officeDocument/2006/math">
                    <m:r>
                      <a:rPr lang="es-ES" sz="1200" i="1">
                        <a:latin typeface="Cambria Math" panose="02040503050406030204" pitchFamily="18" charset="0"/>
                      </a:rPr>
                      <m:t>𝑆𝑡𝑑</m:t>
                    </m:r>
                    <m:r>
                      <a:rPr lang="es-ES" sz="1200" i="1">
                        <a:latin typeface="Cambria Math" panose="02040503050406030204" pitchFamily="18" charset="0"/>
                      </a:rPr>
                      <m:t>. </m:t>
                    </m:r>
                    <m:r>
                      <a:rPr lang="es-ES" sz="1200" i="1">
                        <a:latin typeface="Cambria Math" panose="02040503050406030204" pitchFamily="18" charset="0"/>
                      </a:rPr>
                      <m:t>𝐸𝑟𝑟𝑜𝑟</m:t>
                    </m:r>
                    <m:r>
                      <a:rPr lang="es-ES" sz="1200" i="1">
                        <a:latin typeface="Cambria Math" panose="02040503050406030204" pitchFamily="18" charset="0"/>
                      </a:rPr>
                      <m:t> = </m:t>
                    </m:r>
                    <m:rad>
                      <m:radPr>
                        <m:degHide m:val="on"/>
                        <m:ctrlPr>
                          <a:rPr lang="es-ES" sz="1200" i="1" smtClean="0">
                            <a:latin typeface="Cambria Math" panose="02040503050406030204" pitchFamily="18" charset="0"/>
                          </a:rPr>
                        </m:ctrlPr>
                      </m:radPr>
                      <m:deg/>
                      <m:e>
                        <m:r>
                          <a:rPr lang="es-ES" sz="1200" i="1">
                            <a:latin typeface="Cambria Math" panose="02040503050406030204" pitchFamily="18" charset="0"/>
                          </a:rPr>
                          <m:t>𝑀𝑆𝐸</m:t>
                        </m:r>
                      </m:e>
                    </m:rad>
                    <m:r>
                      <a:rPr lang="es-ES" sz="1200" i="1">
                        <a:latin typeface="Cambria Math" panose="02040503050406030204" pitchFamily="18" charset="0"/>
                      </a:rPr>
                      <m:t> =</m:t>
                    </m:r>
                    <m:rad>
                      <m:radPr>
                        <m:degHide m:val="on"/>
                        <m:ctrlPr>
                          <a:rPr lang="es-ES" sz="1200" i="1" smtClean="0">
                            <a:latin typeface="Cambria Math" panose="02040503050406030204" pitchFamily="18" charset="0"/>
                          </a:rPr>
                        </m:ctrlPr>
                      </m:radPr>
                      <m:deg/>
                      <m:e>
                        <m:f>
                          <m:fPr>
                            <m:ctrlPr>
                              <a:rPr lang="es-ES" sz="1200" i="1" smtClean="0">
                                <a:latin typeface="Cambria Math" panose="02040503050406030204" pitchFamily="18" charset="0"/>
                              </a:rPr>
                            </m:ctrlPr>
                          </m:fPr>
                          <m:num>
                            <m:r>
                              <a:rPr lang="es-ES" sz="1200" b="0" i="1" smtClean="0">
                                <a:latin typeface="Cambria Math" panose="02040503050406030204" pitchFamily="18" charset="0"/>
                              </a:rPr>
                              <m:t>𝑆𝑆𝐸</m:t>
                            </m:r>
                          </m:num>
                          <m:den>
                            <m:r>
                              <a:rPr lang="es-ES" sz="1200" b="0" i="1" smtClean="0">
                                <a:latin typeface="Cambria Math" panose="02040503050406030204" pitchFamily="18" charset="0"/>
                              </a:rPr>
                              <m:t>𝑛</m:t>
                            </m:r>
                            <m:r>
                              <a:rPr lang="es-ES" sz="1200" b="0" i="1" smtClean="0">
                                <a:latin typeface="Cambria Math" panose="02040503050406030204" pitchFamily="18" charset="0"/>
                              </a:rPr>
                              <m:t>−</m:t>
                            </m:r>
                            <m:r>
                              <a:rPr lang="es-ES" sz="1200" b="0" i="1" smtClean="0">
                                <a:latin typeface="Cambria Math" panose="02040503050406030204" pitchFamily="18" charset="0"/>
                              </a:rPr>
                              <m:t>𝑝</m:t>
                            </m:r>
                          </m:den>
                        </m:f>
                      </m:e>
                    </m:rad>
                  </m:oMath>
                </a14:m>
                <a:r>
                  <a:rPr lang="es-ES" sz="1200" dirty="0"/>
                  <a:t>, con </a:t>
                </a:r>
                <a14:m>
                  <m:oMath xmlns:m="http://schemas.openxmlformats.org/officeDocument/2006/math">
                    <m:r>
                      <a:rPr lang="es-ES" sz="1200" i="1">
                        <a:latin typeface="Cambria Math" panose="02040503050406030204" pitchFamily="18" charset="0"/>
                      </a:rPr>
                      <m:t>𝑆𝑆𝐸</m:t>
                    </m:r>
                    <m:r>
                      <a:rPr lang="es-ES" sz="1200" i="1">
                        <a:latin typeface="Cambria Math" panose="02040503050406030204" pitchFamily="18" charset="0"/>
                      </a:rPr>
                      <m:t>=</m:t>
                    </m:r>
                    <m:nary>
                      <m:naryPr>
                        <m:chr m:val="∑"/>
                        <m:ctrlPr>
                          <a:rPr lang="es-ES" sz="1200" i="1" smtClean="0">
                            <a:latin typeface="Cambria Math" panose="02040503050406030204" pitchFamily="18" charset="0"/>
                          </a:rPr>
                        </m:ctrlPr>
                      </m:naryPr>
                      <m:sub>
                        <m:r>
                          <m:rPr>
                            <m:brk m:alnAt="23"/>
                          </m:rPr>
                          <a:rPr lang="es-ES" sz="1200" b="0" i="1" smtClean="0">
                            <a:latin typeface="Cambria Math" panose="02040503050406030204" pitchFamily="18" charset="0"/>
                          </a:rPr>
                          <m:t>𝑖</m:t>
                        </m:r>
                        <m:r>
                          <a:rPr lang="es-ES" sz="1200" b="0" i="1" smtClean="0">
                            <a:latin typeface="Cambria Math" panose="02040503050406030204" pitchFamily="18" charset="0"/>
                          </a:rPr>
                          <m:t>=1</m:t>
                        </m:r>
                      </m:sub>
                      <m:sup>
                        <m:r>
                          <a:rPr lang="es-ES" sz="1200" b="0" i="1" smtClean="0">
                            <a:latin typeface="Cambria Math" panose="02040503050406030204" pitchFamily="18" charset="0"/>
                          </a:rPr>
                          <m:t>𝑛</m:t>
                        </m:r>
                      </m:sup>
                      <m:e>
                        <m:sSup>
                          <m:sSupPr>
                            <m:ctrlPr>
                              <a:rPr lang="es-ES" sz="1200" b="0" i="1" smtClean="0">
                                <a:latin typeface="Cambria Math" panose="02040503050406030204" pitchFamily="18" charset="0"/>
                              </a:rPr>
                            </m:ctrlPr>
                          </m:sSupPr>
                          <m:e>
                            <m:d>
                              <m:dPr>
                                <m:ctrlPr>
                                  <a:rPr lang="es-ES" sz="1200" b="0" i="1" smtClean="0">
                                    <a:latin typeface="Cambria Math" panose="02040503050406030204" pitchFamily="18" charset="0"/>
                                  </a:rPr>
                                </m:ctrlPr>
                              </m:dPr>
                              <m:e>
                                <m:sSub>
                                  <m:sSubPr>
                                    <m:ctrlPr>
                                      <a:rPr lang="es-ES" sz="1200" b="0" i="1" smtClean="0">
                                        <a:latin typeface="Cambria Math" panose="02040503050406030204" pitchFamily="18" charset="0"/>
                                      </a:rPr>
                                    </m:ctrlPr>
                                  </m:sSubPr>
                                  <m:e>
                                    <m:r>
                                      <a:rPr lang="es-ES" sz="1200" b="0" i="1" smtClean="0">
                                        <a:latin typeface="Cambria Math" panose="02040503050406030204" pitchFamily="18" charset="0"/>
                                      </a:rPr>
                                      <m:t>𝑦</m:t>
                                    </m:r>
                                  </m:e>
                                  <m:sub>
                                    <m:r>
                                      <a:rPr lang="es-ES" sz="1200" b="0" i="1" smtClean="0">
                                        <a:latin typeface="Cambria Math" panose="02040503050406030204" pitchFamily="18" charset="0"/>
                                      </a:rPr>
                                      <m:t>𝑖</m:t>
                                    </m:r>
                                  </m:sub>
                                </m:sSub>
                                <m:r>
                                  <a:rPr lang="es-ES" sz="1200" b="0" i="1" smtClean="0">
                                    <a:latin typeface="Cambria Math" panose="02040503050406030204" pitchFamily="18" charset="0"/>
                                  </a:rPr>
                                  <m:t>−</m:t>
                                </m:r>
                                <m:acc>
                                  <m:accPr>
                                    <m:chr m:val="̂"/>
                                    <m:ctrlPr>
                                      <a:rPr lang="es-ES" sz="1200" b="0" i="1" smtClean="0">
                                        <a:latin typeface="Cambria Math" panose="02040503050406030204" pitchFamily="18" charset="0"/>
                                      </a:rPr>
                                    </m:ctrlPr>
                                  </m:accPr>
                                  <m:e>
                                    <m:sSub>
                                      <m:sSubPr>
                                        <m:ctrlPr>
                                          <a:rPr lang="es-ES" sz="1200" b="0" i="1" smtClean="0">
                                            <a:latin typeface="Cambria Math" panose="02040503050406030204" pitchFamily="18" charset="0"/>
                                          </a:rPr>
                                        </m:ctrlPr>
                                      </m:sSubPr>
                                      <m:e>
                                        <m:r>
                                          <a:rPr lang="es-ES" sz="1200" b="0" i="1" smtClean="0">
                                            <a:latin typeface="Cambria Math" panose="02040503050406030204" pitchFamily="18" charset="0"/>
                                          </a:rPr>
                                          <m:t>𝑦</m:t>
                                        </m:r>
                                      </m:e>
                                      <m:sub>
                                        <m:r>
                                          <a:rPr lang="es-ES" sz="1200" b="0" i="1" smtClean="0">
                                            <a:latin typeface="Cambria Math" panose="02040503050406030204" pitchFamily="18" charset="0"/>
                                          </a:rPr>
                                          <m:t>𝑖</m:t>
                                        </m:r>
                                      </m:sub>
                                    </m:sSub>
                                  </m:e>
                                </m:acc>
                              </m:e>
                            </m:d>
                          </m:e>
                          <m:sup>
                            <m:r>
                              <a:rPr lang="es-ES" sz="1200" b="0" i="1" smtClean="0">
                                <a:latin typeface="Cambria Math" panose="02040503050406030204" pitchFamily="18" charset="0"/>
                              </a:rPr>
                              <m:t>2</m:t>
                            </m:r>
                          </m:sup>
                        </m:sSup>
                      </m:e>
                    </m:nary>
                  </m:oMath>
                </a14:m>
                <a:r>
                  <a:rPr lang="es-ES" sz="1200" dirty="0"/>
                  <a:t>.</a:t>
                </a:r>
              </a:p>
              <a:p>
                <a:pPr algn="just"/>
                <a14:m>
                  <m:oMath xmlns:m="http://schemas.openxmlformats.org/officeDocument/2006/math">
                    <m:r>
                      <a:rPr lang="es-ES" sz="1200" b="0" i="1" smtClean="0">
                        <a:latin typeface="Cambria Math" panose="02040503050406030204" pitchFamily="18" charset="0"/>
                      </a:rPr>
                      <m:t>𝐹</m:t>
                    </m:r>
                    <m:r>
                      <a:rPr lang="es-ES" sz="1200" b="0" i="1" smtClean="0">
                        <a:latin typeface="Cambria Math" panose="02040503050406030204" pitchFamily="18" charset="0"/>
                      </a:rPr>
                      <m:t>−</m:t>
                    </m:r>
                    <m:r>
                      <a:rPr lang="es-ES" sz="1200" b="0" i="1" smtClean="0">
                        <a:latin typeface="Cambria Math" panose="02040503050406030204" pitchFamily="18" charset="0"/>
                      </a:rPr>
                      <m:t>𝑠𝑡𝑎𝑡𝑖𝑠𝑡𝑖𝑐</m:t>
                    </m:r>
                    <m:r>
                      <a:rPr lang="es-ES" sz="1200" b="0" i="1" smtClean="0">
                        <a:latin typeface="Cambria Math" panose="02040503050406030204" pitchFamily="18" charset="0"/>
                      </a:rPr>
                      <m:t>=</m:t>
                    </m:r>
                    <m:f>
                      <m:fPr>
                        <m:ctrlPr>
                          <a:rPr lang="es-ES" sz="1200" b="0" i="1" smtClean="0">
                            <a:latin typeface="Cambria Math" panose="02040503050406030204" pitchFamily="18" charset="0"/>
                          </a:rPr>
                        </m:ctrlPr>
                      </m:fPr>
                      <m:num>
                        <m:r>
                          <a:rPr lang="es-ES" sz="1200" b="0" i="1" smtClean="0">
                            <a:latin typeface="Cambria Math" panose="02040503050406030204" pitchFamily="18" charset="0"/>
                          </a:rPr>
                          <m:t>𝑀𝑆𝑅</m:t>
                        </m:r>
                      </m:num>
                      <m:den>
                        <m:r>
                          <a:rPr lang="es-ES" sz="1200" b="0" i="1" smtClean="0">
                            <a:latin typeface="Cambria Math" panose="02040503050406030204" pitchFamily="18" charset="0"/>
                          </a:rPr>
                          <m:t>𝑀𝑆𝐸</m:t>
                        </m:r>
                      </m:den>
                    </m:f>
                  </m:oMath>
                </a14:m>
                <a:r>
                  <a:rPr lang="es-ES" sz="1200" dirty="0"/>
                  <a:t>, con </a:t>
                </a:r>
                <a14:m>
                  <m:oMath xmlns:m="http://schemas.openxmlformats.org/officeDocument/2006/math">
                    <m:r>
                      <a:rPr lang="es-ES" sz="1200" i="1">
                        <a:latin typeface="Cambria Math" panose="02040503050406030204" pitchFamily="18" charset="0"/>
                      </a:rPr>
                      <m:t>𝑀𝑆𝑅</m:t>
                    </m:r>
                    <m:r>
                      <a:rPr lang="es-ES" sz="1200" b="0" i="1" smtClean="0">
                        <a:latin typeface="Cambria Math" panose="02040503050406030204" pitchFamily="18" charset="0"/>
                      </a:rPr>
                      <m:t>=</m:t>
                    </m:r>
                  </m:oMath>
                </a14:m>
                <a:r>
                  <a:rPr lang="es-ES" sz="1200" dirty="0"/>
                  <a:t> </a:t>
                </a:r>
                <a14:m>
                  <m:oMath xmlns:m="http://schemas.openxmlformats.org/officeDocument/2006/math">
                    <m:f>
                      <m:fPr>
                        <m:ctrlPr>
                          <a:rPr lang="es-ES" sz="1200" i="1" smtClean="0">
                            <a:latin typeface="Cambria Math" panose="02040503050406030204" pitchFamily="18" charset="0"/>
                          </a:rPr>
                        </m:ctrlPr>
                      </m:fPr>
                      <m:num>
                        <m:r>
                          <a:rPr lang="es-ES" sz="1200" b="0" i="1" smtClean="0">
                            <a:latin typeface="Cambria Math" panose="02040503050406030204" pitchFamily="18" charset="0"/>
                          </a:rPr>
                          <m:t>1</m:t>
                        </m:r>
                      </m:num>
                      <m:den>
                        <m:r>
                          <a:rPr lang="es-ES" sz="1200" b="0" i="1" smtClean="0">
                            <a:latin typeface="Cambria Math" panose="02040503050406030204" pitchFamily="18" charset="0"/>
                          </a:rPr>
                          <m:t>𝑝</m:t>
                        </m:r>
                        <m:r>
                          <a:rPr lang="es-ES" sz="1200" b="0" i="1" smtClean="0">
                            <a:latin typeface="Cambria Math" panose="02040503050406030204" pitchFamily="18" charset="0"/>
                          </a:rPr>
                          <m:t>−1</m:t>
                        </m:r>
                      </m:den>
                    </m:f>
                    <m:nary>
                      <m:naryPr>
                        <m:chr m:val="∑"/>
                        <m:ctrlPr>
                          <a:rPr lang="es-ES" sz="1200" i="1" smtClean="0">
                            <a:latin typeface="Cambria Math" panose="02040503050406030204" pitchFamily="18" charset="0"/>
                          </a:rPr>
                        </m:ctrlPr>
                      </m:naryPr>
                      <m:sub>
                        <m:r>
                          <m:rPr>
                            <m:brk m:alnAt="23"/>
                          </m:rPr>
                          <a:rPr lang="es-ES" sz="1200" i="1">
                            <a:latin typeface="Cambria Math" panose="02040503050406030204" pitchFamily="18" charset="0"/>
                          </a:rPr>
                          <m:t>𝑖</m:t>
                        </m:r>
                        <m:r>
                          <a:rPr lang="es-ES" sz="1200" i="1">
                            <a:latin typeface="Cambria Math" panose="02040503050406030204" pitchFamily="18" charset="0"/>
                          </a:rPr>
                          <m:t>=1</m:t>
                        </m:r>
                      </m:sub>
                      <m:sup>
                        <m:r>
                          <a:rPr lang="es-ES" sz="1200" i="1">
                            <a:latin typeface="Cambria Math" panose="02040503050406030204" pitchFamily="18" charset="0"/>
                          </a:rPr>
                          <m:t>𝑛</m:t>
                        </m:r>
                      </m:sup>
                      <m:e>
                        <m:sSup>
                          <m:sSupPr>
                            <m:ctrlPr>
                              <a:rPr lang="es-ES" sz="1200" i="1">
                                <a:latin typeface="Cambria Math" panose="02040503050406030204" pitchFamily="18" charset="0"/>
                              </a:rPr>
                            </m:ctrlPr>
                          </m:sSupPr>
                          <m:e>
                            <m:d>
                              <m:dPr>
                                <m:ctrlPr>
                                  <a:rPr lang="es-ES" sz="1200" i="1">
                                    <a:latin typeface="Cambria Math" panose="02040503050406030204" pitchFamily="18" charset="0"/>
                                  </a:rPr>
                                </m:ctrlPr>
                              </m:dPr>
                              <m:e>
                                <m:sSub>
                                  <m:sSubPr>
                                    <m:ctrlPr>
                                      <a:rPr lang="es-ES" sz="1200" i="1">
                                        <a:latin typeface="Cambria Math" panose="02040503050406030204" pitchFamily="18" charset="0"/>
                                      </a:rPr>
                                    </m:ctrlPr>
                                  </m:sSubPr>
                                  <m:e>
                                    <m:r>
                                      <a:rPr lang="es-ES" sz="1200" i="1">
                                        <a:latin typeface="Cambria Math" panose="02040503050406030204" pitchFamily="18" charset="0"/>
                                      </a:rPr>
                                      <m:t>𝑦</m:t>
                                    </m:r>
                                  </m:e>
                                  <m:sub>
                                    <m:r>
                                      <a:rPr lang="es-ES" sz="1200" i="1">
                                        <a:latin typeface="Cambria Math" panose="02040503050406030204" pitchFamily="18" charset="0"/>
                                      </a:rPr>
                                      <m:t>𝑖</m:t>
                                    </m:r>
                                  </m:sub>
                                </m:sSub>
                                <m:r>
                                  <a:rPr lang="es-ES" sz="1200" i="1">
                                    <a:latin typeface="Cambria Math" panose="02040503050406030204" pitchFamily="18" charset="0"/>
                                  </a:rPr>
                                  <m:t>−</m:t>
                                </m:r>
                                <m:acc>
                                  <m:accPr>
                                    <m:chr m:val="̅"/>
                                    <m:ctrlPr>
                                      <a:rPr lang="es-ES" sz="1200" i="1" smtClean="0">
                                        <a:latin typeface="Cambria Math" panose="02040503050406030204" pitchFamily="18" charset="0"/>
                                      </a:rPr>
                                    </m:ctrlPr>
                                  </m:accPr>
                                  <m:e>
                                    <m:r>
                                      <a:rPr lang="es-ES" sz="1200" b="0" i="1" smtClean="0">
                                        <a:latin typeface="Cambria Math" panose="02040503050406030204" pitchFamily="18" charset="0"/>
                                      </a:rPr>
                                      <m:t>𝑦</m:t>
                                    </m:r>
                                  </m:e>
                                </m:acc>
                              </m:e>
                            </m:d>
                          </m:e>
                          <m:sup>
                            <m:r>
                              <a:rPr lang="es-ES" sz="1200" i="1">
                                <a:latin typeface="Cambria Math" panose="02040503050406030204" pitchFamily="18" charset="0"/>
                              </a:rPr>
                              <m:t>2</m:t>
                            </m:r>
                          </m:sup>
                        </m:sSup>
                      </m:e>
                    </m:nary>
                  </m:oMath>
                </a14:m>
                <a:endParaRPr lang="es-ES" sz="1200" dirty="0"/>
              </a:p>
              <a:p>
                <a:pPr algn="just"/>
                <a14:m>
                  <m:oMath xmlns:m="http://schemas.openxmlformats.org/officeDocument/2006/math">
                    <m:r>
                      <a:rPr lang="es-ES" sz="1200" b="0" i="1" smtClean="0">
                        <a:latin typeface="Cambria Math" panose="02040503050406030204" pitchFamily="18" charset="0"/>
                      </a:rPr>
                      <m:t>𝐴𝐼𝐶</m:t>
                    </m:r>
                    <m:r>
                      <a:rPr lang="es-ES" sz="1200" b="0" i="1" smtClean="0">
                        <a:latin typeface="Cambria Math" panose="02040503050406030204" pitchFamily="18" charset="0"/>
                      </a:rPr>
                      <m:t>=2</m:t>
                    </m:r>
                    <m:r>
                      <a:rPr lang="es-ES" sz="1200" b="0" i="1" smtClean="0">
                        <a:latin typeface="Cambria Math" panose="02040503050406030204" pitchFamily="18" charset="0"/>
                      </a:rPr>
                      <m:t>𝑝</m:t>
                    </m:r>
                    <m:r>
                      <a:rPr lang="es-ES" sz="1200" b="0" i="1" smtClean="0">
                        <a:latin typeface="Cambria Math" panose="02040503050406030204" pitchFamily="18" charset="0"/>
                      </a:rPr>
                      <m:t>−2</m:t>
                    </m:r>
                    <m:func>
                      <m:funcPr>
                        <m:ctrlPr>
                          <a:rPr lang="es-ES" sz="1200" b="0" i="1" smtClean="0">
                            <a:latin typeface="Cambria Math" panose="02040503050406030204" pitchFamily="18" charset="0"/>
                          </a:rPr>
                        </m:ctrlPr>
                      </m:funcPr>
                      <m:fName>
                        <m:r>
                          <m:rPr>
                            <m:sty m:val="p"/>
                          </m:rPr>
                          <a:rPr lang="es-ES" sz="1200" b="0" i="0" smtClean="0">
                            <a:latin typeface="Cambria Math" panose="02040503050406030204" pitchFamily="18" charset="0"/>
                          </a:rPr>
                          <m:t>ln</m:t>
                        </m:r>
                      </m:fName>
                      <m:e>
                        <m:d>
                          <m:dPr>
                            <m:ctrlPr>
                              <a:rPr lang="es-ES" sz="1200" b="0" i="1" smtClean="0">
                                <a:latin typeface="Cambria Math" panose="02040503050406030204" pitchFamily="18" charset="0"/>
                              </a:rPr>
                            </m:ctrlPr>
                          </m:dPr>
                          <m:e>
                            <m:r>
                              <a:rPr lang="es-ES" sz="1200" b="0" i="1" smtClean="0">
                                <a:latin typeface="Cambria Math" panose="02040503050406030204" pitchFamily="18" charset="0"/>
                              </a:rPr>
                              <m:t>𝐿</m:t>
                            </m:r>
                          </m:e>
                        </m:d>
                      </m:e>
                    </m:func>
                  </m:oMath>
                </a14:m>
                <a:r>
                  <a:rPr lang="es-ES" sz="1200" dirty="0"/>
                  <a:t>, con </a:t>
                </a:r>
                <a14:m>
                  <m:oMath xmlns:m="http://schemas.openxmlformats.org/officeDocument/2006/math">
                    <m:r>
                      <a:rPr lang="es-ES" sz="1200" b="0" i="1" smtClean="0">
                        <a:latin typeface="Cambria Math" panose="02040503050406030204" pitchFamily="18" charset="0"/>
                      </a:rPr>
                      <m:t>𝐿</m:t>
                    </m:r>
                  </m:oMath>
                </a14:m>
                <a:r>
                  <a:rPr lang="es-ES" sz="1200" dirty="0"/>
                  <a:t> el máximo valor de la función de verosimilitud para el modelo estimado (ver </a:t>
                </a:r>
                <a:r>
                  <a:rPr lang="es-ES" sz="1200" dirty="0">
                    <a:hlinkClick r:id="rId2"/>
                  </a:rPr>
                  <a:t>esto</a:t>
                </a:r>
                <a:r>
                  <a:rPr lang="es-ES" sz="1200" dirty="0"/>
                  <a:t> y </a:t>
                </a:r>
                <a:r>
                  <a:rPr lang="es-ES" sz="1200" dirty="0">
                    <a:hlinkClick r:id="rId3"/>
                  </a:rPr>
                  <a:t>esto</a:t>
                </a:r>
                <a:r>
                  <a:rPr lang="es-ES" sz="1200" dirty="0"/>
                  <a:t>) .</a:t>
                </a:r>
              </a:p>
              <a:p>
                <a:pPr algn="just"/>
                <a14:m>
                  <m:oMath xmlns:m="http://schemas.openxmlformats.org/officeDocument/2006/math">
                    <m:r>
                      <a:rPr lang="es-ES" sz="1200" b="0" i="1" smtClean="0">
                        <a:latin typeface="Cambria Math" panose="02040503050406030204" pitchFamily="18" charset="0"/>
                      </a:rPr>
                      <m:t>𝐵</m:t>
                    </m:r>
                    <m:r>
                      <a:rPr lang="es-ES" sz="1200" i="1">
                        <a:latin typeface="Cambria Math" panose="02040503050406030204" pitchFamily="18" charset="0"/>
                      </a:rPr>
                      <m:t>𝐼𝐶</m:t>
                    </m:r>
                    <m:r>
                      <a:rPr lang="es-ES" sz="1200" i="1">
                        <a:latin typeface="Cambria Math" panose="02040503050406030204" pitchFamily="18" charset="0"/>
                      </a:rPr>
                      <m:t>=</m:t>
                    </m:r>
                    <m:r>
                      <a:rPr lang="es-ES" sz="1200" b="0" i="1" smtClean="0">
                        <a:latin typeface="Cambria Math" panose="02040503050406030204" pitchFamily="18" charset="0"/>
                      </a:rPr>
                      <m:t>𝑝</m:t>
                    </m:r>
                    <m:func>
                      <m:funcPr>
                        <m:ctrlPr>
                          <a:rPr lang="es-ES" sz="1200" b="0" i="1" smtClean="0">
                            <a:latin typeface="Cambria Math" panose="02040503050406030204" pitchFamily="18" charset="0"/>
                          </a:rPr>
                        </m:ctrlPr>
                      </m:funcPr>
                      <m:fName>
                        <m:r>
                          <m:rPr>
                            <m:sty m:val="p"/>
                          </m:rPr>
                          <a:rPr lang="es-ES" sz="1200" b="0" i="0" smtClean="0">
                            <a:latin typeface="Cambria Math" panose="02040503050406030204" pitchFamily="18" charset="0"/>
                          </a:rPr>
                          <m:t>ln</m:t>
                        </m:r>
                      </m:fName>
                      <m:e>
                        <m:r>
                          <a:rPr lang="es-ES" sz="1200" b="0" i="1" smtClean="0">
                            <a:latin typeface="Cambria Math" panose="02040503050406030204" pitchFamily="18" charset="0"/>
                          </a:rPr>
                          <m:t>(</m:t>
                        </m:r>
                        <m:r>
                          <a:rPr lang="es-ES" sz="1200" b="0" i="1" smtClean="0">
                            <a:latin typeface="Cambria Math" panose="02040503050406030204" pitchFamily="18" charset="0"/>
                          </a:rPr>
                          <m:t>𝑛</m:t>
                        </m:r>
                        <m:r>
                          <a:rPr lang="es-ES" sz="1200" b="0" i="1" smtClean="0">
                            <a:latin typeface="Cambria Math" panose="02040503050406030204" pitchFamily="18" charset="0"/>
                          </a:rPr>
                          <m:t>)</m:t>
                        </m:r>
                      </m:e>
                    </m:func>
                    <m:r>
                      <a:rPr lang="es-ES" sz="1200" i="1">
                        <a:latin typeface="Cambria Math" panose="02040503050406030204" pitchFamily="18" charset="0"/>
                      </a:rPr>
                      <m:t>−2</m:t>
                    </m:r>
                    <m:func>
                      <m:funcPr>
                        <m:ctrlPr>
                          <a:rPr lang="es-ES" sz="1200" i="1">
                            <a:latin typeface="Cambria Math" panose="02040503050406030204" pitchFamily="18" charset="0"/>
                          </a:rPr>
                        </m:ctrlPr>
                      </m:funcPr>
                      <m:fName>
                        <m:r>
                          <m:rPr>
                            <m:sty m:val="p"/>
                          </m:rPr>
                          <a:rPr lang="es-ES" sz="1200">
                            <a:latin typeface="Cambria Math" panose="02040503050406030204" pitchFamily="18" charset="0"/>
                          </a:rPr>
                          <m:t>ln</m:t>
                        </m:r>
                      </m:fName>
                      <m:e>
                        <m:d>
                          <m:dPr>
                            <m:ctrlPr>
                              <a:rPr lang="es-ES" sz="1200" i="1">
                                <a:latin typeface="Cambria Math" panose="02040503050406030204" pitchFamily="18" charset="0"/>
                              </a:rPr>
                            </m:ctrlPr>
                          </m:dPr>
                          <m:e>
                            <m:r>
                              <a:rPr lang="es-ES" sz="1200" i="1">
                                <a:latin typeface="Cambria Math" panose="02040503050406030204" pitchFamily="18" charset="0"/>
                              </a:rPr>
                              <m:t>𝐿</m:t>
                            </m:r>
                          </m:e>
                        </m:d>
                      </m:e>
                    </m:func>
                  </m:oMath>
                </a14:m>
                <a:r>
                  <a:rPr lang="es-ES" sz="1200" dirty="0"/>
                  <a:t>, con </a:t>
                </a:r>
                <a14:m>
                  <m:oMath xmlns:m="http://schemas.openxmlformats.org/officeDocument/2006/math">
                    <m:r>
                      <a:rPr lang="es-ES" sz="1200" i="1">
                        <a:latin typeface="Cambria Math" panose="02040503050406030204" pitchFamily="18" charset="0"/>
                      </a:rPr>
                      <m:t>𝑛</m:t>
                    </m:r>
                  </m:oMath>
                </a14:m>
                <a:r>
                  <a:rPr lang="es-ES" sz="1200" dirty="0"/>
                  <a:t> tamaño de la muestra.</a:t>
                </a:r>
              </a:p>
              <a:p>
                <a:pPr algn="just"/>
                <a14:m>
                  <m:oMath xmlns:m="http://schemas.openxmlformats.org/officeDocument/2006/math">
                    <m:r>
                      <a:rPr lang="es-ES" sz="1200" b="0" i="1" smtClean="0">
                        <a:latin typeface="Cambria Math" panose="02040503050406030204" pitchFamily="18" charset="0"/>
                      </a:rPr>
                      <m:t>𝑡</m:t>
                    </m:r>
                    <m:r>
                      <a:rPr lang="es-ES" sz="1200" i="1">
                        <a:latin typeface="Cambria Math" panose="02040503050406030204" pitchFamily="18" charset="0"/>
                      </a:rPr>
                      <m:t>−</m:t>
                    </m:r>
                    <m:r>
                      <a:rPr lang="es-ES" sz="1200" i="1">
                        <a:latin typeface="Cambria Math" panose="02040503050406030204" pitchFamily="18" charset="0"/>
                      </a:rPr>
                      <m:t>𝑠𝑡𝑎𝑡𝑖𝑠𝑡𝑖𝑐</m:t>
                    </m:r>
                    <m:r>
                      <a:rPr lang="es-ES" sz="1200" b="0" i="1" smtClean="0">
                        <a:latin typeface="Cambria Math" panose="02040503050406030204" pitchFamily="18" charset="0"/>
                      </a:rPr>
                      <m:t>=</m:t>
                    </m:r>
                    <m:f>
                      <m:fPr>
                        <m:ctrlPr>
                          <a:rPr lang="es-ES" sz="1200" b="0" i="1" smtClean="0">
                            <a:latin typeface="Cambria Math" panose="02040503050406030204" pitchFamily="18" charset="0"/>
                          </a:rPr>
                        </m:ctrlPr>
                      </m:fPr>
                      <m:num>
                        <m:r>
                          <a:rPr lang="es-ES" sz="1200" b="0" i="1" smtClean="0">
                            <a:latin typeface="Cambria Math" panose="02040503050406030204" pitchFamily="18" charset="0"/>
                          </a:rPr>
                          <m:t>𝛽</m:t>
                        </m:r>
                        <m:r>
                          <a:rPr lang="es-ES" sz="1200" b="0" i="1" smtClean="0">
                            <a:latin typeface="Cambria Math" panose="02040503050406030204" pitchFamily="18" charset="0"/>
                          </a:rPr>
                          <m:t> </m:t>
                        </m:r>
                        <m:r>
                          <a:rPr lang="es-ES" sz="1200" b="0" i="1" smtClean="0">
                            <a:latin typeface="Cambria Math" panose="02040503050406030204" pitchFamily="18" charset="0"/>
                          </a:rPr>
                          <m:t>𝑐𝑜𝑒𝑓𝑓</m:t>
                        </m:r>
                      </m:num>
                      <m:den>
                        <m:r>
                          <a:rPr lang="es-ES" sz="1200" b="0" i="1" smtClean="0">
                            <a:latin typeface="Cambria Math" panose="02040503050406030204" pitchFamily="18" charset="0"/>
                          </a:rPr>
                          <m:t>𝑆𝑡𝑑</m:t>
                        </m:r>
                        <m:r>
                          <a:rPr lang="es-ES" sz="1200" b="0" i="1" smtClean="0">
                            <a:latin typeface="Cambria Math" panose="02040503050406030204" pitchFamily="18" charset="0"/>
                          </a:rPr>
                          <m:t>.</m:t>
                        </m:r>
                        <m:r>
                          <a:rPr lang="es-ES" sz="1200" b="0" i="1" smtClean="0">
                            <a:latin typeface="Cambria Math" panose="02040503050406030204" pitchFamily="18" charset="0"/>
                          </a:rPr>
                          <m:t>𝐸𝑟𝑟𝑜𝑟</m:t>
                        </m:r>
                      </m:den>
                    </m:f>
                  </m:oMath>
                </a14:m>
                <a:r>
                  <a:rPr lang="es-ES" sz="1200" dirty="0"/>
                  <a:t>.</a:t>
                </a:r>
              </a:p>
              <a:p>
                <a:pPr algn="just"/>
                <a14:m>
                  <m:oMath xmlns:m="http://schemas.openxmlformats.org/officeDocument/2006/math">
                    <m:func>
                      <m:funcPr>
                        <m:ctrlPr>
                          <a:rPr lang="es-ES" sz="1200" b="0" i="1" smtClean="0">
                            <a:latin typeface="Cambria Math" panose="02040503050406030204" pitchFamily="18" charset="0"/>
                          </a:rPr>
                        </m:ctrlPr>
                      </m:funcPr>
                      <m:fName>
                        <m:r>
                          <m:rPr>
                            <m:sty m:val="p"/>
                          </m:rPr>
                          <a:rPr lang="es-ES" sz="1200" b="0" i="0" smtClean="0">
                            <a:latin typeface="Cambria Math" panose="02040503050406030204" pitchFamily="18" charset="0"/>
                          </a:rPr>
                          <m:t>Pr</m:t>
                        </m:r>
                      </m:fName>
                      <m:e>
                        <m:d>
                          <m:dPr>
                            <m:ctrlPr>
                              <a:rPr lang="es-ES" sz="1200" b="0" i="1" smtClean="0">
                                <a:latin typeface="Cambria Math" panose="02040503050406030204" pitchFamily="18" charset="0"/>
                              </a:rPr>
                            </m:ctrlPr>
                          </m:dPr>
                          <m:e>
                            <m:r>
                              <a:rPr lang="es-ES" sz="1200" b="0" i="1" smtClean="0">
                                <a:latin typeface="Cambria Math" panose="02040503050406030204" pitchFamily="18" charset="0"/>
                              </a:rPr>
                              <m:t>&gt;</m:t>
                            </m:r>
                            <m:d>
                              <m:dPr>
                                <m:begChr m:val="|"/>
                                <m:endChr m:val="|"/>
                                <m:ctrlPr>
                                  <a:rPr lang="es-ES" sz="1200" b="0" i="1" smtClean="0">
                                    <a:latin typeface="Cambria Math" panose="02040503050406030204" pitchFamily="18" charset="0"/>
                                  </a:rPr>
                                </m:ctrlPr>
                              </m:dPr>
                              <m:e>
                                <m:r>
                                  <a:rPr lang="es-ES" sz="1200" b="0" i="1" smtClean="0">
                                    <a:latin typeface="Cambria Math" panose="02040503050406030204" pitchFamily="18" charset="0"/>
                                  </a:rPr>
                                  <m:t>𝑡</m:t>
                                </m:r>
                              </m:e>
                            </m:d>
                          </m:e>
                        </m:d>
                      </m:e>
                    </m:func>
                    <m:r>
                      <a:rPr lang="es-ES" sz="1200" b="0" i="1" smtClean="0">
                        <a:latin typeface="Cambria Math" panose="02040503050406030204" pitchFamily="18" charset="0"/>
                      </a:rPr>
                      <m:t>=</m:t>
                    </m:r>
                    <m:r>
                      <a:rPr lang="es-ES" sz="1200" b="0" i="1" smtClean="0">
                        <a:latin typeface="Cambria Math" panose="02040503050406030204" pitchFamily="18" charset="0"/>
                      </a:rPr>
                      <m:t>𝑝</m:t>
                    </m:r>
                    <m:r>
                      <a:rPr lang="es-ES" sz="1200" b="0" i="1" smtClean="0">
                        <a:latin typeface="Cambria Math" panose="02040503050406030204" pitchFamily="18" charset="0"/>
                      </a:rPr>
                      <m:t>−</m:t>
                    </m:r>
                    <m:r>
                      <a:rPr lang="es-ES" sz="1200" b="0" i="1" smtClean="0">
                        <a:latin typeface="Cambria Math" panose="02040503050406030204" pitchFamily="18" charset="0"/>
                      </a:rPr>
                      <m:t>𝑣𝑎𝑙𝑢𝑒</m:t>
                    </m:r>
                  </m:oMath>
                </a14:m>
                <a:r>
                  <a:rPr lang="es-ES" sz="1200" dirty="0"/>
                  <a:t>.</a:t>
                </a:r>
              </a:p>
              <a:p>
                <a:pPr marL="0" indent="0" algn="just">
                  <a:buNone/>
                </a:pPr>
                <a:endParaRPr lang="es-ES" sz="1200" dirty="0"/>
              </a:p>
              <a:p>
                <a:pPr marL="0" indent="0" algn="just">
                  <a:buNone/>
                </a:pPr>
                <a:r>
                  <a:rPr lang="es-ES" sz="1200" dirty="0"/>
                  <a:t>Podemos interpretar el </a:t>
                </a:r>
                <a14:m>
                  <m:oMath xmlns:m="http://schemas.openxmlformats.org/officeDocument/2006/math">
                    <m:r>
                      <a:rPr lang="es-ES" sz="1200" i="1">
                        <a:latin typeface="Cambria Math" panose="02040503050406030204" pitchFamily="18" charset="0"/>
                      </a:rPr>
                      <m:t>𝑡</m:t>
                    </m:r>
                    <m:r>
                      <a:rPr lang="es-ES" sz="1200" i="1">
                        <a:latin typeface="Cambria Math" panose="02040503050406030204" pitchFamily="18" charset="0"/>
                      </a:rPr>
                      <m:t>−</m:t>
                    </m:r>
                    <m:r>
                      <a:rPr lang="es-ES" sz="1200" i="1">
                        <a:latin typeface="Cambria Math" panose="02040503050406030204" pitchFamily="18" charset="0"/>
                      </a:rPr>
                      <m:t>𝑠𝑡𝑎𝑡𝑖𝑠𝑡𝑖𝑐</m:t>
                    </m:r>
                    <m:r>
                      <a:rPr lang="es-ES" sz="1200" i="1">
                        <a:latin typeface="Cambria Math" panose="02040503050406030204" pitchFamily="18" charset="0"/>
                      </a:rPr>
                      <m:t> </m:t>
                    </m:r>
                  </m:oMath>
                </a14:m>
                <a:r>
                  <a:rPr lang="es-ES" sz="1200" dirty="0"/>
                  <a:t>como: Un </a:t>
                </a:r>
                <a14:m>
                  <m:oMath xmlns:m="http://schemas.openxmlformats.org/officeDocument/2006/math">
                    <m:r>
                      <a:rPr lang="es-ES" sz="1200" i="1">
                        <a:latin typeface="Cambria Math" panose="02040503050406030204" pitchFamily="18" charset="0"/>
                      </a:rPr>
                      <m:t>𝑡</m:t>
                    </m:r>
                    <m:r>
                      <a:rPr lang="es-ES" sz="1200" i="1">
                        <a:latin typeface="Cambria Math" panose="02040503050406030204" pitchFamily="18" charset="0"/>
                      </a:rPr>
                      <m:t>−</m:t>
                    </m:r>
                    <m:r>
                      <a:rPr lang="es-ES" sz="1200" i="1">
                        <a:latin typeface="Cambria Math" panose="02040503050406030204" pitchFamily="18" charset="0"/>
                      </a:rPr>
                      <m:t>𝑠𝑡𝑎𝑡𝑖𝑠𝑡𝑖𝑐</m:t>
                    </m:r>
                  </m:oMath>
                </a14:m>
                <a:r>
                  <a:rPr lang="es-ES" sz="1200" dirty="0"/>
                  <a:t> mayor indica que es menos probable que el coeficiente no sea igual a cero. Entonces, cuanto mayor sea </a:t>
                </a:r>
                <a14:m>
                  <m:oMath xmlns:m="http://schemas.openxmlformats.org/officeDocument/2006/math">
                    <m:r>
                      <a:rPr lang="es-ES" sz="1200" i="1">
                        <a:latin typeface="Cambria Math" panose="02040503050406030204" pitchFamily="18" charset="0"/>
                      </a:rPr>
                      <m:t>𝑡</m:t>
                    </m:r>
                    <m:r>
                      <a:rPr lang="es-ES" sz="1200" i="1">
                        <a:latin typeface="Cambria Math" panose="02040503050406030204" pitchFamily="18" charset="0"/>
                      </a:rPr>
                      <m:t>−</m:t>
                    </m:r>
                    <m:r>
                      <a:rPr lang="es-ES" sz="1200" i="1">
                        <a:latin typeface="Cambria Math" panose="02040503050406030204" pitchFamily="18" charset="0"/>
                      </a:rPr>
                      <m:t>𝑠𝑡𝑎𝑡𝑖𝑠𝑡𝑖𝑐</m:t>
                    </m:r>
                  </m:oMath>
                </a14:m>
                <a:r>
                  <a:rPr lang="es-ES" sz="1200" dirty="0"/>
                  <a:t>, mejor. </a:t>
                </a:r>
                <a14:m>
                  <m:oMath xmlns:m="http://schemas.openxmlformats.org/officeDocument/2006/math">
                    <m:r>
                      <a:rPr lang="es-ES" sz="1200" i="1">
                        <a:latin typeface="Cambria Math" panose="02040503050406030204" pitchFamily="18" charset="0"/>
                      </a:rPr>
                      <m:t>𝑝</m:t>
                    </m:r>
                    <m:r>
                      <a:rPr lang="es-ES" sz="1200" i="1">
                        <a:latin typeface="Cambria Math" panose="02040503050406030204" pitchFamily="18" charset="0"/>
                      </a:rPr>
                      <m:t>−</m:t>
                    </m:r>
                    <m:r>
                      <a:rPr lang="es-ES" sz="1200" i="1">
                        <a:latin typeface="Cambria Math" panose="02040503050406030204" pitchFamily="18" charset="0"/>
                      </a:rPr>
                      <m:t>𝑣𝑎𝑙𝑢𝑒</m:t>
                    </m:r>
                  </m:oMath>
                </a14:m>
                <a:r>
                  <a:rPr lang="es-ES" sz="1200" dirty="0"/>
                  <a:t> es la probabilidad de obtener un </a:t>
                </a:r>
                <a14:m>
                  <m:oMath xmlns:m="http://schemas.openxmlformats.org/officeDocument/2006/math">
                    <m:r>
                      <a:rPr lang="es-ES" sz="1200" i="1">
                        <a:latin typeface="Cambria Math" panose="02040503050406030204" pitchFamily="18" charset="0"/>
                      </a:rPr>
                      <m:t>𝑡</m:t>
                    </m:r>
                    <m:r>
                      <a:rPr lang="es-ES" sz="1200" i="1">
                        <a:latin typeface="Cambria Math" panose="02040503050406030204" pitchFamily="18" charset="0"/>
                      </a:rPr>
                      <m:t>−</m:t>
                    </m:r>
                    <m:r>
                      <a:rPr lang="es-ES" sz="1200" i="1">
                        <a:latin typeface="Cambria Math" panose="02040503050406030204" pitchFamily="18" charset="0"/>
                      </a:rPr>
                      <m:t>𝑠𝑡𝑎𝑡𝑖𝑠𝑡𝑖𝑐</m:t>
                    </m:r>
                  </m:oMath>
                </a14:m>
                <a:r>
                  <a:rPr lang="es-ES" sz="1200" dirty="0"/>
                  <a:t> tan alto o más alto que el valor observado cuando la </a:t>
                </a:r>
                <a:r>
                  <a:rPr lang="es-ES" sz="1200" dirty="0" err="1"/>
                  <a:t>hipótesis</a:t>
                </a:r>
                <a:r>
                  <a:rPr lang="es-ES" sz="1200" dirty="0"/>
                  <a:t> nula (el coeficiente </a:t>
                </a:r>
                <a14:m>
                  <m:oMath xmlns:m="http://schemas.openxmlformats.org/officeDocument/2006/math">
                    <m:r>
                      <a:rPr lang="es-ES" sz="1200" b="0" i="1" smtClean="0">
                        <a:latin typeface="Cambria Math" panose="02040503050406030204" pitchFamily="18" charset="0"/>
                      </a:rPr>
                      <m:t>𝛽</m:t>
                    </m:r>
                  </m:oMath>
                </a14:m>
                <a:r>
                  <a:rPr lang="es-ES" sz="1200" dirty="0"/>
                  <a:t> es igual a cero o que no hay relación) es verdadera. Entonces, si </a:t>
                </a:r>
                <a14:m>
                  <m:oMath xmlns:m="http://schemas.openxmlformats.org/officeDocument/2006/math">
                    <m:func>
                      <m:funcPr>
                        <m:ctrlPr>
                          <a:rPr lang="es-ES" sz="1200" i="1">
                            <a:latin typeface="Cambria Math" panose="02040503050406030204" pitchFamily="18" charset="0"/>
                          </a:rPr>
                        </m:ctrlPr>
                      </m:funcPr>
                      <m:fName>
                        <m:r>
                          <m:rPr>
                            <m:sty m:val="p"/>
                          </m:rPr>
                          <a:rPr lang="es-ES" sz="1200">
                            <a:latin typeface="Cambria Math" panose="02040503050406030204" pitchFamily="18" charset="0"/>
                          </a:rPr>
                          <m:t>Pr</m:t>
                        </m:r>
                      </m:fName>
                      <m:e>
                        <m:d>
                          <m:dPr>
                            <m:ctrlPr>
                              <a:rPr lang="es-ES" sz="1200" i="1">
                                <a:latin typeface="Cambria Math" panose="02040503050406030204" pitchFamily="18" charset="0"/>
                              </a:rPr>
                            </m:ctrlPr>
                          </m:dPr>
                          <m:e>
                            <m:r>
                              <a:rPr lang="es-ES" sz="1200" i="1">
                                <a:latin typeface="Cambria Math" panose="02040503050406030204" pitchFamily="18" charset="0"/>
                              </a:rPr>
                              <m:t>&gt;</m:t>
                            </m:r>
                            <m:d>
                              <m:dPr>
                                <m:begChr m:val="|"/>
                                <m:endChr m:val="|"/>
                                <m:ctrlPr>
                                  <a:rPr lang="es-ES" sz="1200" i="1">
                                    <a:latin typeface="Cambria Math" panose="02040503050406030204" pitchFamily="18" charset="0"/>
                                  </a:rPr>
                                </m:ctrlPr>
                              </m:dPr>
                              <m:e>
                                <m:r>
                                  <a:rPr lang="es-ES" sz="1200" i="1">
                                    <a:latin typeface="Cambria Math" panose="02040503050406030204" pitchFamily="18" charset="0"/>
                                  </a:rPr>
                                  <m:t>𝑡</m:t>
                                </m:r>
                              </m:e>
                            </m:d>
                          </m:e>
                        </m:d>
                      </m:e>
                    </m:func>
                    <m:r>
                      <a:rPr lang="es-ES" sz="1200" i="1">
                        <a:latin typeface="Cambria Math" panose="02040503050406030204" pitchFamily="18" charset="0"/>
                      </a:rPr>
                      <m:t> </m:t>
                    </m:r>
                  </m:oMath>
                </a14:m>
                <a:r>
                  <a:rPr lang="es-ES" sz="1200" dirty="0"/>
                  <a:t>es bajo, los coeficientes son significativos (significativamente diferentes de cero). Si </a:t>
                </a:r>
                <a14:m>
                  <m:oMath xmlns:m="http://schemas.openxmlformats.org/officeDocument/2006/math">
                    <m:func>
                      <m:funcPr>
                        <m:ctrlPr>
                          <a:rPr lang="es-ES" sz="1200" i="1">
                            <a:latin typeface="Cambria Math" panose="02040503050406030204" pitchFamily="18" charset="0"/>
                          </a:rPr>
                        </m:ctrlPr>
                      </m:funcPr>
                      <m:fName>
                        <m:r>
                          <m:rPr>
                            <m:sty m:val="p"/>
                          </m:rPr>
                          <a:rPr lang="es-ES" sz="1200">
                            <a:latin typeface="Cambria Math" panose="02040503050406030204" pitchFamily="18" charset="0"/>
                          </a:rPr>
                          <m:t>Pr</m:t>
                        </m:r>
                      </m:fName>
                      <m:e>
                        <m:d>
                          <m:dPr>
                            <m:ctrlPr>
                              <a:rPr lang="es-ES" sz="1200" i="1">
                                <a:latin typeface="Cambria Math" panose="02040503050406030204" pitchFamily="18" charset="0"/>
                              </a:rPr>
                            </m:ctrlPr>
                          </m:dPr>
                          <m:e>
                            <m:r>
                              <a:rPr lang="es-ES" sz="1200" i="1">
                                <a:latin typeface="Cambria Math" panose="02040503050406030204" pitchFamily="18" charset="0"/>
                              </a:rPr>
                              <m:t>&gt;</m:t>
                            </m:r>
                            <m:d>
                              <m:dPr>
                                <m:begChr m:val="|"/>
                                <m:endChr m:val="|"/>
                                <m:ctrlPr>
                                  <a:rPr lang="es-ES" sz="1200" i="1">
                                    <a:latin typeface="Cambria Math" panose="02040503050406030204" pitchFamily="18" charset="0"/>
                                  </a:rPr>
                                </m:ctrlPr>
                              </m:dPr>
                              <m:e>
                                <m:r>
                                  <a:rPr lang="es-ES" sz="1200" i="1">
                                    <a:latin typeface="Cambria Math" panose="02040503050406030204" pitchFamily="18" charset="0"/>
                                  </a:rPr>
                                  <m:t>𝑡</m:t>
                                </m:r>
                              </m:e>
                            </m:d>
                          </m:e>
                        </m:d>
                      </m:e>
                    </m:func>
                    <m:r>
                      <a:rPr lang="es-ES" sz="1200" i="1">
                        <a:latin typeface="Cambria Math" panose="02040503050406030204" pitchFamily="18" charset="0"/>
                      </a:rPr>
                      <m:t> </m:t>
                    </m:r>
                  </m:oMath>
                </a14:m>
                <a:r>
                  <a:rPr lang="es-ES" sz="1200" dirty="0"/>
                  <a:t>es alto, los coeficientes no son significativos.</a:t>
                </a:r>
              </a:p>
              <a:p>
                <a:pPr algn="just"/>
                <a:endParaRPr lang="es-ES" sz="12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419449" y="1820142"/>
                <a:ext cx="8254767" cy="4872205"/>
              </a:xfrm>
              <a:blipFill>
                <a:blip r:embed="rId4"/>
                <a:stretch>
                  <a:fillRect l="-148" t="-250"/>
                </a:stretch>
              </a:blipFill>
            </p:spPr>
            <p:txBody>
              <a:bodyPr/>
              <a:lstStyle/>
              <a:p>
                <a:r>
                  <a:rPr lang="es-ES">
                    <a:noFill/>
                  </a:rPr>
                  <a:t> </a:t>
                </a:r>
              </a:p>
            </p:txBody>
          </p:sp>
        </mc:Fallback>
      </mc:AlternateContent>
    </p:spTree>
    <p:extLst>
      <p:ext uri="{BB962C8B-B14F-4D97-AF65-F5344CB8AC3E}">
        <p14:creationId xmlns:p14="http://schemas.microsoft.com/office/powerpoint/2010/main" val="3221308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65695" y="896596"/>
            <a:ext cx="6643575" cy="733422"/>
          </a:xfrm>
        </p:spPr>
        <p:txBody>
          <a:bodyPr/>
          <a:lstStyle/>
          <a:p>
            <a:pPr algn="r"/>
            <a:r>
              <a:rPr lang="es-ES" dirty="0" err="1"/>
              <a:t>Variance</a:t>
            </a:r>
            <a:r>
              <a:rPr lang="es-ES" dirty="0"/>
              <a:t> </a:t>
            </a:r>
            <a:r>
              <a:rPr lang="es-ES" dirty="0" err="1"/>
              <a:t>Inflation</a:t>
            </a:r>
            <a:r>
              <a:rPr lang="es-ES" dirty="0"/>
              <a:t> Factor</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200131" y="1820142"/>
                <a:ext cx="6643575" cy="4872205"/>
              </a:xfrm>
            </p:spPr>
            <p:txBody>
              <a:bodyPr/>
              <a:lstStyle/>
              <a:p>
                <a:pPr marL="0" indent="0" algn="just">
                  <a:buNone/>
                </a:pPr>
                <a:r>
                  <a:rPr lang="es-ES" sz="1400" dirty="0"/>
                  <a:t>El factor de inflación de la varianza (VIF) es el cociente de la varianza en un modelo con múltiples términos por la varianza de un modelo con un solo término. Cuantifica la gravedad de la multicolinealidad en un modelo de regresión. Proporciona un índice que mide cuánto aumenta la varianza de un coeficiente de regresión estimado debido a la colinealidad. </a:t>
                </a:r>
              </a:p>
              <a:p>
                <a:pPr marL="0" indent="0" algn="just">
                  <a:buNone/>
                </a:pPr>
                <a:endParaRPr lang="es-ES" sz="1400" dirty="0"/>
              </a:p>
              <a:p>
                <a:pPr marL="0" indent="0" algn="just">
                  <a:buNone/>
                </a:pPr>
                <a:r>
                  <a:rPr lang="es-ES" sz="1400" dirty="0"/>
                  <a:t>Pasos a seguir:</a:t>
                </a:r>
              </a:p>
              <a:p>
                <a:pPr algn="just"/>
                <a:r>
                  <a:rPr lang="es-ES" sz="1400" dirty="0"/>
                  <a:t>Calcular para cada </a:t>
                </a:r>
                <a14:m>
                  <m:oMath xmlns:m="http://schemas.openxmlformats.org/officeDocument/2006/math">
                    <m:r>
                      <a:rPr lang="es-ES" sz="1400" i="1">
                        <a:latin typeface="Cambria Math" panose="02040503050406030204" pitchFamily="18" charset="0"/>
                      </a:rPr>
                      <m:t>𝑖</m:t>
                    </m:r>
                  </m:oMath>
                </a14:m>
                <a:r>
                  <a:rPr lang="es-ES" sz="1400" dirty="0"/>
                  <a:t>:</a:t>
                </a:r>
              </a:p>
              <a:p>
                <a:pPr marL="0" indent="0" algn="just">
                  <a:buNone/>
                </a:pPr>
                <a14:m>
                  <m:oMathPara xmlns:m="http://schemas.openxmlformats.org/officeDocument/2006/math">
                    <m:oMathParaPr>
                      <m:jc m:val="centerGroup"/>
                    </m:oMathParaPr>
                    <m:oMath xmlns:m="http://schemas.openxmlformats.org/officeDocument/2006/math">
                      <m:sSub>
                        <m:sSubPr>
                          <m:ctrlPr>
                            <a:rPr lang="es-ES" sz="1400" i="1">
                              <a:latin typeface="Cambria Math" panose="02040503050406030204" pitchFamily="18" charset="0"/>
                            </a:rPr>
                          </m:ctrlPr>
                        </m:sSubPr>
                        <m:e>
                          <m:r>
                            <a:rPr lang="es-ES" sz="1400" i="1">
                              <a:latin typeface="Cambria Math" panose="02040503050406030204" pitchFamily="18" charset="0"/>
                            </a:rPr>
                            <m:t>𝑋</m:t>
                          </m:r>
                        </m:e>
                        <m:sub>
                          <m:r>
                            <a:rPr lang="es-ES" sz="1400" b="0" i="1" smtClean="0">
                              <a:latin typeface="Cambria Math" panose="02040503050406030204" pitchFamily="18" charset="0"/>
                            </a:rPr>
                            <m:t>𝑖</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smtClean="0">
                              <a:latin typeface="Cambria Math" panose="02040503050406030204" pitchFamily="18" charset="0"/>
                            </a:rPr>
                            <m:t>𝛼</m:t>
                          </m:r>
                        </m:e>
                        <m:sub>
                          <m:r>
                            <a:rPr lang="es-ES" sz="1400" i="1">
                              <a:latin typeface="Cambria Math" panose="02040503050406030204" pitchFamily="18" charset="0"/>
                            </a:rPr>
                            <m:t>0</m:t>
                          </m:r>
                        </m:sub>
                      </m:sSub>
                      <m:r>
                        <a:rPr lang="es-ES" sz="1400" i="1">
                          <a:latin typeface="Cambria Math" panose="02040503050406030204" pitchFamily="18" charset="0"/>
                        </a:rPr>
                        <m:t> +</m:t>
                      </m:r>
                      <m:sSub>
                        <m:sSubPr>
                          <m:ctrlPr>
                            <a:rPr lang="es-ES" sz="1400" i="1">
                              <a:latin typeface="Cambria Math" panose="02040503050406030204" pitchFamily="18" charset="0"/>
                            </a:rPr>
                          </m:ctrlPr>
                        </m:sSubPr>
                        <m:e>
                          <m:r>
                            <a:rPr lang="es-ES" sz="1400" i="1" smtClean="0">
                              <a:latin typeface="Cambria Math" panose="02040503050406030204" pitchFamily="18" charset="0"/>
                            </a:rPr>
                            <m:t>𝛼</m:t>
                          </m:r>
                        </m:e>
                        <m:sub>
                          <m:r>
                            <a:rPr lang="es-ES" sz="1400" i="1">
                              <a:latin typeface="Cambria Math" panose="02040503050406030204" pitchFamily="18" charset="0"/>
                            </a:rPr>
                            <m:t>2</m:t>
                          </m:r>
                        </m:sub>
                      </m:sSub>
                      <m:r>
                        <a:rPr lang="es-ES" sz="1400" i="1">
                          <a:latin typeface="Cambria Math" panose="02040503050406030204" pitchFamily="18" charset="0"/>
                        </a:rPr>
                        <m:t> </m:t>
                      </m:r>
                      <m:sSub>
                        <m:sSubPr>
                          <m:ctrlPr>
                            <a:rPr lang="es-ES" sz="1400" i="1">
                              <a:latin typeface="Cambria Math" panose="02040503050406030204" pitchFamily="18" charset="0"/>
                            </a:rPr>
                          </m:ctrlPr>
                        </m:sSubPr>
                        <m:e>
                          <m:r>
                            <a:rPr lang="es-ES" sz="1400" i="1">
                              <a:latin typeface="Cambria Math" panose="02040503050406030204" pitchFamily="18" charset="0"/>
                            </a:rPr>
                            <m:t>𝑋</m:t>
                          </m:r>
                        </m:e>
                        <m:sub>
                          <m:r>
                            <a:rPr lang="es-ES" sz="1400" i="1">
                              <a:latin typeface="Cambria Math" panose="02040503050406030204" pitchFamily="18" charset="0"/>
                            </a:rPr>
                            <m:t>2</m:t>
                          </m:r>
                        </m:sub>
                      </m:sSub>
                      <m:r>
                        <a:rPr lang="es-ES" sz="1400" i="1">
                          <a:latin typeface="Cambria Math" panose="02040503050406030204" pitchFamily="18" charset="0"/>
                        </a:rPr>
                        <m:t> +</m:t>
                      </m:r>
                      <m:r>
                        <a:rPr lang="es-ES" sz="1400" i="1" smtClean="0">
                          <a:latin typeface="Cambria Math" panose="02040503050406030204" pitchFamily="18" charset="0"/>
                        </a:rPr>
                        <m:t>⋯</m:t>
                      </m:r>
                      <m:r>
                        <a:rPr lang="es-ES" sz="1400" i="1">
                          <a:latin typeface="Cambria Math" panose="02040503050406030204" pitchFamily="18" charset="0"/>
                        </a:rPr>
                        <m:t> +</m:t>
                      </m:r>
                      <m:sSub>
                        <m:sSubPr>
                          <m:ctrlPr>
                            <a:rPr lang="es-ES" sz="1400" i="1">
                              <a:latin typeface="Cambria Math" panose="02040503050406030204" pitchFamily="18" charset="0"/>
                            </a:rPr>
                          </m:ctrlPr>
                        </m:sSubPr>
                        <m:e>
                          <m:r>
                            <a:rPr lang="es-ES" sz="1400" i="1" smtClean="0">
                              <a:latin typeface="Cambria Math" panose="02040503050406030204" pitchFamily="18" charset="0"/>
                            </a:rPr>
                            <m:t>𝛼</m:t>
                          </m:r>
                        </m:e>
                        <m:sub>
                          <m:r>
                            <a:rPr lang="es-ES" sz="1400" i="1">
                              <a:latin typeface="Cambria Math" panose="02040503050406030204" pitchFamily="18" charset="0"/>
                            </a:rPr>
                            <m:t>𝑘</m:t>
                          </m:r>
                        </m:sub>
                      </m:sSub>
                      <m:r>
                        <a:rPr lang="es-ES" sz="1400" i="1">
                          <a:latin typeface="Cambria Math" panose="02040503050406030204" pitchFamily="18" charset="0"/>
                        </a:rPr>
                        <m:t> </m:t>
                      </m:r>
                      <m:sSub>
                        <m:sSubPr>
                          <m:ctrlPr>
                            <a:rPr lang="es-ES" sz="1400" i="1">
                              <a:latin typeface="Cambria Math" panose="02040503050406030204" pitchFamily="18" charset="0"/>
                            </a:rPr>
                          </m:ctrlPr>
                        </m:sSubPr>
                        <m:e>
                          <m:r>
                            <a:rPr lang="es-ES" sz="1400" i="1">
                              <a:latin typeface="Cambria Math" panose="02040503050406030204" pitchFamily="18" charset="0"/>
                            </a:rPr>
                            <m:t>𝑋</m:t>
                          </m:r>
                        </m:e>
                        <m:sub>
                          <m:r>
                            <a:rPr lang="es-ES" sz="1400" i="1">
                              <a:latin typeface="Cambria Math" panose="02040503050406030204" pitchFamily="18" charset="0"/>
                            </a:rPr>
                            <m:t>𝑘</m:t>
                          </m:r>
                        </m:sub>
                      </m:sSub>
                      <m:r>
                        <a:rPr lang="es-ES" sz="1400" i="1">
                          <a:latin typeface="Cambria Math" panose="02040503050406030204" pitchFamily="18" charset="0"/>
                        </a:rPr>
                        <m:t> +</m:t>
                      </m:r>
                      <m:r>
                        <a:rPr lang="es-ES" sz="1400" b="0" i="1" smtClean="0">
                          <a:latin typeface="Cambria Math" panose="02040503050406030204" pitchFamily="18" charset="0"/>
                        </a:rPr>
                        <m:t>𝜀</m:t>
                      </m:r>
                    </m:oMath>
                  </m:oMathPara>
                </a14:m>
                <a:endParaRPr lang="es-ES" sz="1400" dirty="0"/>
              </a:p>
              <a:p>
                <a:pPr algn="just"/>
                <a:r>
                  <a:rPr lang="es-ES" sz="1400" dirty="0"/>
                  <a:t>Calcular el </a:t>
                </a:r>
                <a14:m>
                  <m:oMath xmlns:m="http://schemas.openxmlformats.org/officeDocument/2006/math">
                    <m:r>
                      <a:rPr lang="es-ES" sz="1400" b="0" i="1" smtClean="0">
                        <a:latin typeface="Cambria Math" panose="02040503050406030204" pitchFamily="18" charset="0"/>
                      </a:rPr>
                      <m:t>𝑉𝐼</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𝐹</m:t>
                        </m:r>
                      </m:e>
                      <m:sub>
                        <m:r>
                          <a:rPr lang="es-ES" sz="1400" b="0" i="1" smtClean="0">
                            <a:latin typeface="Cambria Math" panose="02040503050406030204" pitchFamily="18" charset="0"/>
                          </a:rPr>
                          <m:t>𝑖</m:t>
                        </m:r>
                      </m:sub>
                    </m:sSub>
                    <m:r>
                      <a:rPr lang="es-ES" sz="1400" b="0" i="1" smtClean="0">
                        <a:latin typeface="Cambria Math" panose="02040503050406030204" pitchFamily="18" charset="0"/>
                      </a:rPr>
                      <m:t>:</m:t>
                    </m:r>
                  </m:oMath>
                </a14:m>
                <a:endParaRPr lang="es-ES" sz="1400" b="0" dirty="0"/>
              </a:p>
              <a:p>
                <a:pPr marL="0" indent="0" algn="just">
                  <a:buNone/>
                </a:pPr>
                <a14:m>
                  <m:oMathPara xmlns:m="http://schemas.openxmlformats.org/officeDocument/2006/math">
                    <m:oMathParaPr>
                      <m:jc m:val="centerGroup"/>
                    </m:oMathParaPr>
                    <m:oMath xmlns:m="http://schemas.openxmlformats.org/officeDocument/2006/math">
                      <m:r>
                        <a:rPr lang="es-ES" sz="1400" i="1">
                          <a:latin typeface="Cambria Math" panose="02040503050406030204" pitchFamily="18" charset="0"/>
                        </a:rPr>
                        <m:t>𝑉𝐼</m:t>
                      </m:r>
                      <m:sSub>
                        <m:sSubPr>
                          <m:ctrlPr>
                            <a:rPr lang="es-ES" sz="1400" i="1">
                              <a:latin typeface="Cambria Math" panose="02040503050406030204" pitchFamily="18" charset="0"/>
                            </a:rPr>
                          </m:ctrlPr>
                        </m:sSubPr>
                        <m:e>
                          <m:r>
                            <a:rPr lang="es-ES" sz="1400" i="1">
                              <a:latin typeface="Cambria Math" panose="02040503050406030204" pitchFamily="18" charset="0"/>
                            </a:rPr>
                            <m:t>𝐹</m:t>
                          </m:r>
                        </m:e>
                        <m:sub>
                          <m:r>
                            <a:rPr lang="es-ES" sz="1400" i="1">
                              <a:latin typeface="Cambria Math" panose="02040503050406030204" pitchFamily="18" charset="0"/>
                            </a:rPr>
                            <m:t>𝑖</m:t>
                          </m:r>
                        </m:sub>
                      </m:sSub>
                      <m:r>
                        <a:rPr lang="es-ES" sz="1400" b="0" i="1" smtClean="0">
                          <a:latin typeface="Cambria Math" panose="02040503050406030204" pitchFamily="18" charset="0"/>
                        </a:rPr>
                        <m:t>=</m:t>
                      </m:r>
                      <m:f>
                        <m:fPr>
                          <m:ctrlPr>
                            <a:rPr lang="es-ES" sz="1400" b="0" i="1" smtClean="0">
                              <a:latin typeface="Cambria Math" panose="02040503050406030204" pitchFamily="18" charset="0"/>
                            </a:rPr>
                          </m:ctrlPr>
                        </m:fPr>
                        <m:num>
                          <m:r>
                            <a:rPr lang="es-ES" sz="1400" b="0" i="1" smtClean="0">
                              <a:latin typeface="Cambria Math" panose="02040503050406030204" pitchFamily="18" charset="0"/>
                            </a:rPr>
                            <m:t>1</m:t>
                          </m:r>
                        </m:num>
                        <m:den>
                          <m:r>
                            <a:rPr lang="es-ES" sz="1400" b="0" i="1" smtClean="0">
                              <a:latin typeface="Cambria Math" panose="02040503050406030204" pitchFamily="18" charset="0"/>
                            </a:rPr>
                            <m:t>1−</m:t>
                          </m:r>
                          <m:sSubSup>
                            <m:sSubSupPr>
                              <m:ctrlPr>
                                <a:rPr lang="es-ES" sz="1400" b="0" i="1" smtClean="0">
                                  <a:latin typeface="Cambria Math" panose="02040503050406030204" pitchFamily="18" charset="0"/>
                                </a:rPr>
                              </m:ctrlPr>
                            </m:sSubSupPr>
                            <m:e>
                              <m:r>
                                <a:rPr lang="es-ES" sz="1400" b="0" i="1" smtClean="0">
                                  <a:latin typeface="Cambria Math" panose="02040503050406030204" pitchFamily="18" charset="0"/>
                                </a:rPr>
                                <m:t>𝑅</m:t>
                              </m:r>
                            </m:e>
                            <m:sub>
                              <m:r>
                                <a:rPr lang="es-ES" sz="1400" b="0" i="1" smtClean="0">
                                  <a:latin typeface="Cambria Math" panose="02040503050406030204" pitchFamily="18" charset="0"/>
                                </a:rPr>
                                <m:t>𝑖</m:t>
                              </m:r>
                            </m:sub>
                            <m:sup>
                              <m:r>
                                <a:rPr lang="es-ES" sz="1400" b="0" i="1" smtClean="0">
                                  <a:latin typeface="Cambria Math" panose="02040503050406030204" pitchFamily="18" charset="0"/>
                                </a:rPr>
                                <m:t>2</m:t>
                              </m:r>
                            </m:sup>
                          </m:sSubSup>
                        </m:den>
                      </m:f>
                    </m:oMath>
                  </m:oMathPara>
                </a14:m>
                <a:endParaRPr lang="es-ES" sz="1400" b="0" dirty="0"/>
              </a:p>
              <a:p>
                <a:pPr algn="just"/>
                <a:r>
                  <a:rPr lang="es-ES" sz="1400" dirty="0"/>
                  <a:t>Analizar la multicolinealidad:</a:t>
                </a:r>
              </a:p>
              <a:p>
                <a:pPr marL="0" indent="0" algn="just">
                  <a:buNone/>
                </a:pPr>
                <a14:m>
                  <m:oMathPara xmlns:m="http://schemas.openxmlformats.org/officeDocument/2006/math">
                    <m:oMathParaPr>
                      <m:jc m:val="centerGroup"/>
                    </m:oMathParaPr>
                    <m:oMath xmlns:m="http://schemas.openxmlformats.org/officeDocument/2006/math">
                      <m:r>
                        <a:rPr lang="es-ES" sz="1400" i="1">
                          <a:latin typeface="Cambria Math" panose="02040503050406030204" pitchFamily="18" charset="0"/>
                        </a:rPr>
                        <m:t>𝑉𝐼</m:t>
                      </m:r>
                      <m:sSub>
                        <m:sSubPr>
                          <m:ctrlPr>
                            <a:rPr lang="es-ES" sz="1400" i="1">
                              <a:latin typeface="Cambria Math" panose="02040503050406030204" pitchFamily="18" charset="0"/>
                            </a:rPr>
                          </m:ctrlPr>
                        </m:sSubPr>
                        <m:e>
                          <m:r>
                            <a:rPr lang="es-ES" sz="1400" i="1">
                              <a:latin typeface="Cambria Math" panose="02040503050406030204" pitchFamily="18" charset="0"/>
                            </a:rPr>
                            <m:t>𝐹</m:t>
                          </m:r>
                        </m:e>
                        <m:sub>
                          <m:r>
                            <a:rPr lang="es-ES" sz="1400" i="1">
                              <a:latin typeface="Cambria Math" panose="02040503050406030204" pitchFamily="18" charset="0"/>
                            </a:rPr>
                            <m:t>𝑖</m:t>
                          </m:r>
                        </m:sub>
                      </m:sSub>
                      <m:d>
                        <m:dPr>
                          <m:ctrlPr>
                            <a:rPr lang="es-ES" sz="1400" b="0" i="1" smtClean="0">
                              <a:latin typeface="Cambria Math" panose="02040503050406030204" pitchFamily="18" charset="0"/>
                            </a:rPr>
                          </m:ctrlPr>
                        </m:dPr>
                        <m:e>
                          <m:acc>
                            <m:accPr>
                              <m:chr m:val="̂"/>
                              <m:ctrlPr>
                                <a:rPr lang="es-ES" sz="1400" b="0" i="1" smtClean="0">
                                  <a:latin typeface="Cambria Math" panose="02040503050406030204" pitchFamily="18" charset="0"/>
                                </a:rPr>
                              </m:ctrlPr>
                            </m:accPr>
                            <m:e>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𝛽</m:t>
                                  </m:r>
                                </m:e>
                                <m:sub>
                                  <m:r>
                                    <a:rPr lang="es-ES" sz="1400" b="0" i="1" smtClean="0">
                                      <a:latin typeface="Cambria Math" panose="02040503050406030204" pitchFamily="18" charset="0"/>
                                    </a:rPr>
                                    <m:t>𝑖</m:t>
                                  </m:r>
                                </m:sub>
                              </m:sSub>
                            </m:e>
                          </m:acc>
                        </m:e>
                      </m:d>
                      <m:r>
                        <a:rPr lang="es-ES" sz="1400" b="0" i="1" smtClean="0">
                          <a:latin typeface="Cambria Math" panose="02040503050406030204" pitchFamily="18" charset="0"/>
                        </a:rPr>
                        <m:t>&gt;5</m:t>
                      </m:r>
                      <m:r>
                        <a:rPr lang="es-ES" sz="1400" b="0" i="1" smtClean="0">
                          <a:latin typeface="Cambria Math" panose="02040503050406030204" pitchFamily="18" charset="0"/>
                          <a:ea typeface="Cambria Math" panose="02040503050406030204" pitchFamily="18" charset="0"/>
                        </a:rPr>
                        <m:t>⇒</m:t>
                      </m:r>
                      <m:r>
                        <a:rPr lang="es-ES" sz="1400" b="0" i="1" smtClean="0">
                          <a:latin typeface="Cambria Math" panose="02040503050406030204" pitchFamily="18" charset="0"/>
                          <a:ea typeface="Cambria Math" panose="02040503050406030204" pitchFamily="18" charset="0"/>
                        </a:rPr>
                        <m:t>𝑐𝑜𝑙𝑖𝑛𝑒𝑎𝑙𝑖𝑑𝑎𝑑</m:t>
                      </m:r>
                    </m:oMath>
                  </m:oMathPara>
                </a14:m>
                <a:endParaRPr lang="es-ES" sz="14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200131" y="1820142"/>
                <a:ext cx="6643575" cy="4872205"/>
              </a:xfrm>
              <a:blipFill>
                <a:blip r:embed="rId2"/>
                <a:stretch>
                  <a:fillRect l="-459" t="-375" r="-275"/>
                </a:stretch>
              </a:blipFill>
            </p:spPr>
            <p:txBody>
              <a:bodyPr/>
              <a:lstStyle/>
              <a:p>
                <a:r>
                  <a:rPr lang="es-ES">
                    <a:noFill/>
                  </a:rPr>
                  <a:t> </a:t>
                </a:r>
              </a:p>
            </p:txBody>
          </p:sp>
        </mc:Fallback>
      </mc:AlternateContent>
    </p:spTree>
    <p:extLst>
      <p:ext uri="{BB962C8B-B14F-4D97-AF65-F5344CB8AC3E}">
        <p14:creationId xmlns:p14="http://schemas.microsoft.com/office/powerpoint/2010/main" val="1934905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65695" y="896596"/>
            <a:ext cx="6643575" cy="733422"/>
          </a:xfrm>
        </p:spPr>
        <p:txBody>
          <a:bodyPr/>
          <a:lstStyle/>
          <a:p>
            <a:pPr algn="r"/>
            <a:r>
              <a:rPr lang="es-ES" dirty="0"/>
              <a:t>Resumen</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marL="0" indent="0" algn="just">
                  <a:buNone/>
                </a:pPr>
                <a:r>
                  <a:rPr lang="es-ES" sz="1200" dirty="0"/>
                  <a:t>Se dispone de un </a:t>
                </a:r>
                <a:r>
                  <a:rPr lang="es-ES" sz="1200" dirty="0" err="1"/>
                  <a:t>dataset</a:t>
                </a:r>
                <a:r>
                  <a:rPr lang="es-ES" sz="1200" dirty="0"/>
                  <a:t> </a:t>
                </a:r>
                <a14:m>
                  <m:oMath xmlns:m="http://schemas.openxmlformats.org/officeDocument/2006/math">
                    <m:r>
                      <a:rPr lang="es-ES" sz="1200" b="0" i="1" smtClean="0">
                        <a:latin typeface="Cambria Math" panose="02040503050406030204" pitchFamily="18" charset="0"/>
                      </a:rPr>
                      <m:t>𝑋</m:t>
                    </m:r>
                    <m:r>
                      <a:rPr lang="es-ES" sz="1200" b="0" i="1" smtClean="0">
                        <a:latin typeface="Cambria Math" panose="02040503050406030204" pitchFamily="18" charset="0"/>
                      </a:rPr>
                      <m:t>=</m:t>
                    </m:r>
                    <m:d>
                      <m:dPr>
                        <m:ctrlPr>
                          <a:rPr lang="es-ES" sz="1200" b="0" i="1" smtClean="0">
                            <a:latin typeface="Cambria Math" panose="02040503050406030204" pitchFamily="18" charset="0"/>
                          </a:rPr>
                        </m:ctrlPr>
                      </m:dPr>
                      <m:e>
                        <m:sSub>
                          <m:sSubPr>
                            <m:ctrlPr>
                              <a:rPr lang="es-ES" sz="1200" b="0" i="1" smtClean="0">
                                <a:latin typeface="Cambria Math" panose="02040503050406030204" pitchFamily="18" charset="0"/>
                              </a:rPr>
                            </m:ctrlPr>
                          </m:sSubPr>
                          <m:e>
                            <m:r>
                              <a:rPr lang="es-ES" sz="1200" b="0" i="1" smtClean="0">
                                <a:latin typeface="Cambria Math" panose="02040503050406030204" pitchFamily="18" charset="0"/>
                              </a:rPr>
                              <m:t>𝑋</m:t>
                            </m:r>
                          </m:e>
                          <m:sub>
                            <m:r>
                              <a:rPr lang="es-ES" sz="1200" b="0" i="1" smtClean="0">
                                <a:latin typeface="Cambria Math" panose="02040503050406030204" pitchFamily="18" charset="0"/>
                              </a:rPr>
                              <m:t>1</m:t>
                            </m:r>
                          </m:sub>
                        </m:sSub>
                        <m:r>
                          <a:rPr lang="es-ES" sz="1200" b="0" i="1" smtClean="0">
                            <a:latin typeface="Cambria Math" panose="02040503050406030204" pitchFamily="18" charset="0"/>
                          </a:rPr>
                          <m:t>,…,</m:t>
                        </m:r>
                        <m:sSub>
                          <m:sSubPr>
                            <m:ctrlPr>
                              <a:rPr lang="es-ES" sz="1200" b="0" i="1" smtClean="0">
                                <a:latin typeface="Cambria Math" panose="02040503050406030204" pitchFamily="18" charset="0"/>
                              </a:rPr>
                            </m:ctrlPr>
                          </m:sSubPr>
                          <m:e>
                            <m:r>
                              <a:rPr lang="es-ES" sz="1200" b="0" i="1" smtClean="0">
                                <a:latin typeface="Cambria Math" panose="02040503050406030204" pitchFamily="18" charset="0"/>
                              </a:rPr>
                              <m:t>𝑋</m:t>
                            </m:r>
                          </m:e>
                          <m:sub>
                            <m:r>
                              <a:rPr lang="es-ES" sz="1200" b="0" i="1" smtClean="0">
                                <a:latin typeface="Cambria Math" panose="02040503050406030204" pitchFamily="18" charset="0"/>
                              </a:rPr>
                              <m:t>𝑛</m:t>
                            </m:r>
                          </m:sub>
                        </m:sSub>
                      </m:e>
                    </m:d>
                  </m:oMath>
                </a14:m>
                <a:r>
                  <a:rPr lang="es-ES" sz="1200" dirty="0"/>
                  <a:t>  y una variable respuesta </a:t>
                </a:r>
                <a14:m>
                  <m:oMath xmlns:m="http://schemas.openxmlformats.org/officeDocument/2006/math">
                    <m:r>
                      <a:rPr lang="es-ES" sz="1200" b="0" i="1" smtClean="0">
                        <a:latin typeface="Cambria Math" panose="02040503050406030204" pitchFamily="18" charset="0"/>
                      </a:rPr>
                      <m:t>𝑌</m:t>
                    </m:r>
                  </m:oMath>
                </a14:m>
                <a:r>
                  <a:rPr lang="es-ES" sz="1200" dirty="0"/>
                  <a:t> continua. Se asume</a:t>
                </a:r>
              </a:p>
              <a:p>
                <a:pPr algn="just"/>
                <a14:m>
                  <m:oMath xmlns:m="http://schemas.openxmlformats.org/officeDocument/2006/math">
                    <m:r>
                      <a:rPr lang="es-ES" sz="1200" b="0" i="1" smtClean="0">
                        <a:latin typeface="Cambria Math" panose="02040503050406030204" pitchFamily="18" charset="0"/>
                      </a:rPr>
                      <m:t>𝑌</m:t>
                    </m:r>
                    <m:r>
                      <a:rPr lang="es-ES" sz="1200" b="0" i="1" smtClean="0">
                        <a:latin typeface="Cambria Math" panose="02040503050406030204" pitchFamily="18" charset="0"/>
                      </a:rPr>
                      <m:t>=</m:t>
                    </m:r>
                    <m:sSup>
                      <m:sSupPr>
                        <m:ctrlPr>
                          <a:rPr lang="es-ES" sz="1200" b="0" i="1" smtClean="0">
                            <a:latin typeface="Cambria Math" panose="02040503050406030204" pitchFamily="18" charset="0"/>
                          </a:rPr>
                        </m:ctrlPr>
                      </m:sSupPr>
                      <m:e>
                        <m:r>
                          <a:rPr lang="es-ES" sz="1200" b="0" i="1" smtClean="0">
                            <a:latin typeface="Cambria Math" panose="02040503050406030204" pitchFamily="18" charset="0"/>
                          </a:rPr>
                          <m:t>𝑋</m:t>
                        </m:r>
                      </m:e>
                      <m:sup>
                        <m:r>
                          <a:rPr lang="es-ES" sz="1200" b="0" i="1" smtClean="0">
                            <a:latin typeface="Cambria Math" panose="02040503050406030204" pitchFamily="18" charset="0"/>
                          </a:rPr>
                          <m:t>𝑇</m:t>
                        </m:r>
                      </m:sup>
                    </m:sSup>
                    <m:r>
                      <a:rPr lang="es-ES" sz="1200" b="0" i="1" smtClean="0">
                        <a:latin typeface="Cambria Math" panose="02040503050406030204" pitchFamily="18" charset="0"/>
                      </a:rPr>
                      <m:t>⋅</m:t>
                    </m:r>
                    <m:r>
                      <a:rPr lang="es-ES" sz="1200" b="0" i="1" smtClean="0">
                        <a:latin typeface="Cambria Math" panose="02040503050406030204" pitchFamily="18" charset="0"/>
                      </a:rPr>
                      <m:t>𝛽</m:t>
                    </m:r>
                    <m:r>
                      <a:rPr lang="es-ES" sz="1200" b="0" i="1" smtClean="0">
                        <a:latin typeface="Cambria Math" panose="02040503050406030204" pitchFamily="18" charset="0"/>
                      </a:rPr>
                      <m:t>+</m:t>
                    </m:r>
                    <m:r>
                      <a:rPr lang="es-ES" sz="1200" b="0" i="1" smtClean="0">
                        <a:latin typeface="Cambria Math" panose="02040503050406030204" pitchFamily="18" charset="0"/>
                      </a:rPr>
                      <m:t>𝜀</m:t>
                    </m:r>
                  </m:oMath>
                </a14:m>
                <a:endParaRPr lang="es-ES" sz="1200" dirty="0"/>
              </a:p>
              <a:p>
                <a:pPr algn="just"/>
                <a14:m>
                  <m:oMath xmlns:m="http://schemas.openxmlformats.org/officeDocument/2006/math">
                    <m:r>
                      <a:rPr lang="es-ES" sz="1200" b="0" i="1" smtClean="0">
                        <a:latin typeface="Cambria Math" panose="02040503050406030204" pitchFamily="18" charset="0"/>
                      </a:rPr>
                      <m:t>𝜀</m:t>
                    </m:r>
                    <m:r>
                      <a:rPr lang="es-ES" sz="1200" b="0" i="1" smtClean="0">
                        <a:latin typeface="Cambria Math" panose="02040503050406030204" pitchFamily="18" charset="0"/>
                        <a:ea typeface="Cambria Math" panose="02040503050406030204" pitchFamily="18" charset="0"/>
                      </a:rPr>
                      <m:t>~</m:t>
                    </m:r>
                    <m:r>
                      <a:rPr lang="es-ES" sz="1200" b="0" i="1" smtClean="0">
                        <a:latin typeface="Cambria Math" panose="02040503050406030204" pitchFamily="18" charset="0"/>
                        <a:ea typeface="Cambria Math" panose="02040503050406030204" pitchFamily="18" charset="0"/>
                      </a:rPr>
                      <m:t>𝑁</m:t>
                    </m:r>
                    <m:r>
                      <a:rPr lang="es-ES" sz="1200" b="0" i="1" smtClean="0">
                        <a:latin typeface="Cambria Math" panose="02040503050406030204" pitchFamily="18" charset="0"/>
                        <a:ea typeface="Cambria Math" panose="02040503050406030204" pitchFamily="18" charset="0"/>
                      </a:rPr>
                      <m:t>(0,</m:t>
                    </m:r>
                    <m:sSup>
                      <m:sSupPr>
                        <m:ctrlPr>
                          <a:rPr lang="es-ES" sz="1200" b="0" i="1" smtClean="0">
                            <a:latin typeface="Cambria Math" panose="02040503050406030204" pitchFamily="18" charset="0"/>
                            <a:ea typeface="Cambria Math" panose="02040503050406030204" pitchFamily="18" charset="0"/>
                          </a:rPr>
                        </m:ctrlPr>
                      </m:sSupPr>
                      <m:e>
                        <m:r>
                          <a:rPr lang="es-ES" sz="1200" b="0" i="1" smtClean="0">
                            <a:latin typeface="Cambria Math" panose="02040503050406030204" pitchFamily="18" charset="0"/>
                            <a:ea typeface="Cambria Math" panose="02040503050406030204" pitchFamily="18" charset="0"/>
                          </a:rPr>
                          <m:t>𝜎</m:t>
                        </m:r>
                      </m:e>
                      <m:sup>
                        <m:r>
                          <a:rPr lang="es-ES" sz="1200" b="0" i="1" smtClean="0">
                            <a:latin typeface="Cambria Math" panose="02040503050406030204" pitchFamily="18" charset="0"/>
                            <a:ea typeface="Cambria Math" panose="02040503050406030204" pitchFamily="18" charset="0"/>
                          </a:rPr>
                          <m:t>2</m:t>
                        </m:r>
                      </m:sup>
                    </m:sSup>
                  </m:oMath>
                </a14:m>
                <a:r>
                  <a:rPr lang="es-ES" sz="1200" dirty="0"/>
                  <a:t>)</a:t>
                </a:r>
              </a:p>
              <a:p>
                <a:pPr algn="just"/>
                <a14:m>
                  <m:oMath xmlns:m="http://schemas.openxmlformats.org/officeDocument/2006/math">
                    <m:r>
                      <a:rPr lang="es-ES" sz="1200" b="0" i="1" smtClean="0">
                        <a:latin typeface="Cambria Math" panose="02040503050406030204" pitchFamily="18" charset="0"/>
                      </a:rPr>
                      <m:t>𝜀</m:t>
                    </m:r>
                  </m:oMath>
                </a14:m>
                <a:r>
                  <a:rPr lang="es-ES" sz="1200" dirty="0"/>
                  <a:t> y </a:t>
                </a:r>
                <a14:m>
                  <m:oMath xmlns:m="http://schemas.openxmlformats.org/officeDocument/2006/math">
                    <m:r>
                      <a:rPr lang="es-ES" sz="1200" i="1">
                        <a:latin typeface="Cambria Math" panose="02040503050406030204" pitchFamily="18" charset="0"/>
                      </a:rPr>
                      <m:t>𝑋</m:t>
                    </m:r>
                  </m:oMath>
                </a14:m>
                <a:r>
                  <a:rPr lang="es-ES" sz="1200" dirty="0"/>
                  <a:t> son independientes</a:t>
                </a:r>
              </a:p>
              <a:p>
                <a:pPr marL="0" indent="0" algn="just">
                  <a:buNone/>
                </a:pPr>
                <a:r>
                  <a:rPr lang="es-ES" sz="1200" dirty="0"/>
                  <a:t>En aprendizaje supervisado, se suelen relajar estas </a:t>
                </a:r>
                <a:r>
                  <a:rPr lang="es-ES" sz="1200" dirty="0" err="1"/>
                  <a:t>hipótesis</a:t>
                </a:r>
                <a:r>
                  <a:rPr lang="es-ES" sz="1200" dirty="0"/>
                  <a:t>.</a:t>
                </a:r>
              </a:p>
              <a:p>
                <a:pPr marL="0" indent="0" algn="just">
                  <a:buNone/>
                </a:pPr>
                <a:r>
                  <a:rPr lang="es-ES" sz="1200" dirty="0"/>
                  <a:t>Mejor modelo:</a:t>
                </a:r>
              </a:p>
              <a:p>
                <a:pPr algn="just"/>
                <a14:m>
                  <m:oMath xmlns:m="http://schemas.openxmlformats.org/officeDocument/2006/math">
                    <m:sSubSup>
                      <m:sSubSupPr>
                        <m:ctrlPr>
                          <a:rPr lang="es-ES" sz="1200" b="0" i="1" smtClean="0">
                            <a:latin typeface="Cambria Math" panose="02040503050406030204" pitchFamily="18" charset="0"/>
                          </a:rPr>
                        </m:ctrlPr>
                      </m:sSubSupPr>
                      <m:e>
                        <m:r>
                          <a:rPr lang="es-ES" sz="1200" b="0" i="1" smtClean="0">
                            <a:latin typeface="Cambria Math" panose="02040503050406030204" pitchFamily="18" charset="0"/>
                          </a:rPr>
                          <m:t>𝑅</m:t>
                        </m:r>
                      </m:e>
                      <m:sub>
                        <m:r>
                          <a:rPr lang="es-ES" sz="1200" b="0" i="1" smtClean="0">
                            <a:latin typeface="Cambria Math" panose="02040503050406030204" pitchFamily="18" charset="0"/>
                          </a:rPr>
                          <m:t>𝑎𝑑𝑗</m:t>
                        </m:r>
                      </m:sub>
                      <m:sup>
                        <m:r>
                          <a:rPr lang="es-ES" sz="1200" b="0" i="1" smtClean="0">
                            <a:latin typeface="Cambria Math" panose="02040503050406030204" pitchFamily="18" charset="0"/>
                          </a:rPr>
                          <m:t>2</m:t>
                        </m:r>
                      </m:sup>
                    </m:sSubSup>
                    <m:r>
                      <a:rPr lang="es-ES" sz="1200" b="0" i="1" smtClean="0">
                        <a:latin typeface="Cambria Math" panose="02040503050406030204" pitchFamily="18" charset="0"/>
                      </a:rPr>
                      <m:t>≈1</m:t>
                    </m:r>
                  </m:oMath>
                </a14:m>
                <a:r>
                  <a:rPr lang="es-ES" sz="1200" dirty="0"/>
                  <a:t>.</a:t>
                </a:r>
              </a:p>
              <a:p>
                <a:pPr algn="just"/>
                <a14:m>
                  <m:oMath xmlns:m="http://schemas.openxmlformats.org/officeDocument/2006/math">
                    <m:r>
                      <a:rPr lang="es-ES" sz="1200" b="0" i="1" smtClean="0">
                        <a:latin typeface="Cambria Math" panose="02040503050406030204" pitchFamily="18" charset="0"/>
                      </a:rPr>
                      <m:t>𝐴𝐼𝐶</m:t>
                    </m:r>
                  </m:oMath>
                </a14:m>
                <a:r>
                  <a:rPr lang="es-ES" sz="1200" dirty="0"/>
                  <a:t> “bajo”</a:t>
                </a:r>
              </a:p>
              <a:p>
                <a:pPr algn="just"/>
                <a14:m>
                  <m:oMath xmlns:m="http://schemas.openxmlformats.org/officeDocument/2006/math">
                    <m:r>
                      <a:rPr lang="es-ES" sz="1200" b="0" i="1" smtClean="0">
                        <a:latin typeface="Cambria Math" panose="02040503050406030204" pitchFamily="18" charset="0"/>
                      </a:rPr>
                      <m:t>𝐵𝐼𝐶</m:t>
                    </m:r>
                  </m:oMath>
                </a14:m>
                <a:r>
                  <a:rPr lang="es-ES" sz="1200" dirty="0"/>
                  <a:t> “bajo”</a:t>
                </a:r>
              </a:p>
              <a:p>
                <a:pPr algn="just"/>
                <a14:m>
                  <m:oMath xmlns:m="http://schemas.openxmlformats.org/officeDocument/2006/math">
                    <m:r>
                      <a:rPr lang="es-ES" sz="1200" b="0" i="1" smtClean="0">
                        <a:latin typeface="Cambria Math" panose="02040503050406030204" pitchFamily="18" charset="0"/>
                      </a:rPr>
                      <m:t>𝐹</m:t>
                    </m:r>
                  </m:oMath>
                </a14:m>
                <a:r>
                  <a:rPr lang="es-ES" sz="1200" dirty="0"/>
                  <a:t> “alto” </a:t>
                </a:r>
              </a:p>
              <a:p>
                <a:pPr algn="just"/>
                <a:r>
                  <a:rPr lang="es-ES" sz="1200" dirty="0" err="1"/>
                  <a:t>Std</a:t>
                </a:r>
                <a:r>
                  <a:rPr lang="es-ES" sz="1200" dirty="0"/>
                  <a:t>. Error lo más cercano a cero</a:t>
                </a:r>
              </a:p>
              <a:p>
                <a:pPr algn="just"/>
                <a14:m>
                  <m:oMath xmlns:m="http://schemas.openxmlformats.org/officeDocument/2006/math">
                    <m:r>
                      <a:rPr lang="es-ES" sz="1200" i="1">
                        <a:latin typeface="Cambria Math" panose="02040503050406030204" pitchFamily="18" charset="0"/>
                      </a:rPr>
                      <m:t>𝑡</m:t>
                    </m:r>
                    <m:r>
                      <a:rPr lang="es-ES" sz="1200" i="1">
                        <a:latin typeface="Cambria Math" panose="02040503050406030204" pitchFamily="18" charset="0"/>
                      </a:rPr>
                      <m:t>−</m:t>
                    </m:r>
                    <m:r>
                      <a:rPr lang="es-ES" sz="1200" i="1">
                        <a:latin typeface="Cambria Math" panose="02040503050406030204" pitchFamily="18" charset="0"/>
                      </a:rPr>
                      <m:t>𝑠𝑡𝑎𝑡𝑖𝑠𝑡𝑖𝑐</m:t>
                    </m:r>
                    <m:r>
                      <a:rPr lang="es-ES" sz="1200" b="0" i="1" smtClean="0">
                        <a:latin typeface="Cambria Math" panose="02040503050406030204" pitchFamily="18" charset="0"/>
                      </a:rPr>
                      <m:t>&gt;1.96</m:t>
                    </m:r>
                  </m:oMath>
                </a14:m>
                <a:r>
                  <a:rPr lang="es-ES" sz="1200" dirty="0"/>
                  <a:t> (ver el contraste t-test).</a:t>
                </a:r>
              </a:p>
              <a:p>
                <a:pPr algn="just"/>
                <a14:m>
                  <m:oMath xmlns:m="http://schemas.openxmlformats.org/officeDocument/2006/math">
                    <m:func>
                      <m:funcPr>
                        <m:ctrlPr>
                          <a:rPr lang="es-ES" sz="1200" i="1">
                            <a:latin typeface="Cambria Math" panose="02040503050406030204" pitchFamily="18" charset="0"/>
                          </a:rPr>
                        </m:ctrlPr>
                      </m:funcPr>
                      <m:fName>
                        <m:r>
                          <m:rPr>
                            <m:sty m:val="p"/>
                          </m:rPr>
                          <a:rPr lang="es-ES" sz="1200">
                            <a:latin typeface="Cambria Math" panose="02040503050406030204" pitchFamily="18" charset="0"/>
                          </a:rPr>
                          <m:t>Pr</m:t>
                        </m:r>
                      </m:fName>
                      <m:e>
                        <m:d>
                          <m:dPr>
                            <m:ctrlPr>
                              <a:rPr lang="es-ES" sz="1200" i="1">
                                <a:latin typeface="Cambria Math" panose="02040503050406030204" pitchFamily="18" charset="0"/>
                              </a:rPr>
                            </m:ctrlPr>
                          </m:dPr>
                          <m:e>
                            <m:r>
                              <a:rPr lang="es-ES" sz="1200" i="1">
                                <a:latin typeface="Cambria Math" panose="02040503050406030204" pitchFamily="18" charset="0"/>
                              </a:rPr>
                              <m:t>&gt;</m:t>
                            </m:r>
                            <m:d>
                              <m:dPr>
                                <m:begChr m:val="|"/>
                                <m:endChr m:val="|"/>
                                <m:ctrlPr>
                                  <a:rPr lang="es-ES" sz="1200" i="1">
                                    <a:latin typeface="Cambria Math" panose="02040503050406030204" pitchFamily="18" charset="0"/>
                                  </a:rPr>
                                </m:ctrlPr>
                              </m:dPr>
                              <m:e>
                                <m:r>
                                  <a:rPr lang="es-ES" sz="1200" i="1">
                                    <a:latin typeface="Cambria Math" panose="02040503050406030204" pitchFamily="18" charset="0"/>
                                  </a:rPr>
                                  <m:t>𝑡</m:t>
                                </m:r>
                              </m:e>
                            </m:d>
                          </m:e>
                        </m:d>
                      </m:e>
                    </m:func>
                    <m:r>
                      <a:rPr lang="es-ES" sz="1200" b="0" i="0" smtClean="0">
                        <a:latin typeface="Cambria Math" panose="02040503050406030204" pitchFamily="18" charset="0"/>
                      </a:rPr>
                      <m:t>&lt;0.05=</m:t>
                    </m:r>
                    <m:r>
                      <a:rPr lang="es-ES" sz="1200" b="0" i="1" smtClean="0">
                        <a:latin typeface="Cambria Math" panose="02040503050406030204" pitchFamily="18" charset="0"/>
                      </a:rPr>
                      <m:t>𝛼</m:t>
                    </m:r>
                  </m:oMath>
                </a14:m>
                <a:r>
                  <a:rPr lang="es-ES" sz="1200" dirty="0"/>
                  <a:t> (nivel de significancia del test).</a:t>
                </a:r>
              </a:p>
              <a:p>
                <a:pPr algn="just"/>
                <a14:m>
                  <m:oMath xmlns:m="http://schemas.openxmlformats.org/officeDocument/2006/math">
                    <m:r>
                      <a:rPr lang="es-ES" sz="1200" i="1">
                        <a:latin typeface="Cambria Math" panose="02040503050406030204" pitchFamily="18" charset="0"/>
                      </a:rPr>
                      <m:t>𝑉𝐼</m:t>
                    </m:r>
                    <m:sSub>
                      <m:sSubPr>
                        <m:ctrlPr>
                          <a:rPr lang="es-ES" sz="1200" i="1">
                            <a:latin typeface="Cambria Math" panose="02040503050406030204" pitchFamily="18" charset="0"/>
                          </a:rPr>
                        </m:ctrlPr>
                      </m:sSubPr>
                      <m:e>
                        <m:r>
                          <a:rPr lang="es-ES" sz="1200" i="1">
                            <a:latin typeface="Cambria Math" panose="02040503050406030204" pitchFamily="18" charset="0"/>
                          </a:rPr>
                          <m:t>𝐹</m:t>
                        </m:r>
                      </m:e>
                      <m:sub>
                        <m:r>
                          <a:rPr lang="es-ES" sz="1200" i="1">
                            <a:latin typeface="Cambria Math" panose="02040503050406030204" pitchFamily="18" charset="0"/>
                          </a:rPr>
                          <m:t>𝑖</m:t>
                        </m:r>
                      </m:sub>
                    </m:sSub>
                  </m:oMath>
                </a14:m>
                <a:r>
                  <a:rPr lang="es-ES" sz="1200" dirty="0"/>
                  <a:t> bajo.</a:t>
                </a:r>
              </a:p>
              <a:p>
                <a:pPr algn="just"/>
                <a:endParaRPr lang="es-ES" sz="1200" dirty="0"/>
              </a:p>
              <a:p>
                <a:pPr algn="just"/>
                <a:endParaRPr lang="es-ES" sz="1200" dirty="0"/>
              </a:p>
              <a:p>
                <a:pPr algn="just"/>
                <a:endParaRPr lang="es-ES" sz="1200" dirty="0"/>
              </a:p>
              <a:p>
                <a:pPr algn="just"/>
                <a:endParaRPr lang="es-ES" sz="12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90" t="-250"/>
                </a:stretch>
              </a:blipFill>
            </p:spPr>
            <p:txBody>
              <a:bodyPr/>
              <a:lstStyle/>
              <a:p>
                <a:r>
                  <a:rPr lang="es-ES">
                    <a:noFill/>
                  </a:rPr>
                  <a:t> </a:t>
                </a:r>
              </a:p>
            </p:txBody>
          </p:sp>
        </mc:Fallback>
      </mc:AlternateContent>
    </p:spTree>
    <p:extLst>
      <p:ext uri="{BB962C8B-B14F-4D97-AF65-F5344CB8AC3E}">
        <p14:creationId xmlns:p14="http://schemas.microsoft.com/office/powerpoint/2010/main" val="3290923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65695" y="896596"/>
            <a:ext cx="6643575" cy="733422"/>
          </a:xfrm>
        </p:spPr>
        <p:txBody>
          <a:bodyPr/>
          <a:lstStyle/>
          <a:p>
            <a:pPr algn="r"/>
            <a:r>
              <a:rPr lang="es-ES" dirty="0"/>
              <a:t>Variables categóricas</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sz="1400" dirty="0"/>
                  <a:t>Si una de las variables de nuestro set de datos es categórica, es necesario recodificarla en forma numérica para que el modelo de regresión lineal la acepte.</a:t>
                </a:r>
              </a:p>
              <a:p>
                <a:pPr algn="just"/>
                <a:r>
                  <a:rPr lang="es-ES" sz="1400" dirty="0"/>
                  <a:t>En general, no tiene sentido codificar una variable categórica como una única variable numérica, y por esto se utilizan variables </a:t>
                </a:r>
                <a:r>
                  <a:rPr lang="es-ES" sz="1400" dirty="0" err="1"/>
                  <a:t>dummy</a:t>
                </a:r>
                <a:r>
                  <a:rPr lang="es-ES" sz="1400" dirty="0"/>
                  <a:t>: si la variable categórica </a:t>
                </a:r>
                <a14:m>
                  <m:oMath xmlns:m="http://schemas.openxmlformats.org/officeDocument/2006/math">
                    <m:r>
                      <a:rPr lang="es-ES" sz="1400" b="0" i="1" smtClean="0">
                        <a:latin typeface="Cambria Math" panose="02040503050406030204" pitchFamily="18" charset="0"/>
                      </a:rPr>
                      <m:t>𝑋</m:t>
                    </m:r>
                  </m:oMath>
                </a14:m>
                <a:r>
                  <a:rPr lang="es-ES" sz="1400" dirty="0"/>
                  <a:t> toma </a:t>
                </a:r>
                <a14:m>
                  <m:oMath xmlns:m="http://schemas.openxmlformats.org/officeDocument/2006/math">
                    <m:r>
                      <a:rPr lang="es-ES" sz="1400" b="0" i="1" smtClean="0">
                        <a:latin typeface="Cambria Math" panose="02040503050406030204" pitchFamily="18" charset="0"/>
                      </a:rPr>
                      <m:t>𝑣</m:t>
                    </m:r>
                  </m:oMath>
                </a14:m>
                <a:r>
                  <a:rPr lang="es-ES" sz="1400" dirty="0"/>
                  <a:t> posibles valores </a:t>
                </a:r>
                <a14:m>
                  <m:oMath xmlns:m="http://schemas.openxmlformats.org/officeDocument/2006/math">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𝑥</m:t>
                        </m:r>
                      </m:e>
                      <m:sub>
                        <m:r>
                          <a:rPr lang="es-ES" sz="1400" b="0" i="1" smtClean="0">
                            <a:latin typeface="Cambria Math" panose="02040503050406030204" pitchFamily="18" charset="0"/>
                          </a:rPr>
                          <m:t>1</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𝑥</m:t>
                        </m:r>
                      </m:e>
                      <m:sub>
                        <m:r>
                          <a:rPr lang="es-ES" sz="1400" b="0" i="1" smtClean="0">
                            <a:latin typeface="Cambria Math" panose="02040503050406030204" pitchFamily="18" charset="0"/>
                          </a:rPr>
                          <m:t>𝑣</m:t>
                        </m:r>
                      </m:sub>
                    </m:sSub>
                  </m:oMath>
                </a14:m>
                <a:r>
                  <a:rPr lang="es-ES" sz="1400" dirty="0"/>
                  <a:t> se sustituye por las </a:t>
                </a:r>
                <a14:m>
                  <m:oMath xmlns:m="http://schemas.openxmlformats.org/officeDocument/2006/math">
                    <m:r>
                      <a:rPr lang="es-ES" sz="1400" b="0" i="1" smtClean="0">
                        <a:latin typeface="Cambria Math" panose="02040503050406030204" pitchFamily="18" charset="0"/>
                      </a:rPr>
                      <m:t>𝑣</m:t>
                    </m:r>
                    <m:r>
                      <a:rPr lang="es-ES" sz="1400" b="0" i="1" smtClean="0">
                        <a:latin typeface="Cambria Math" panose="02040503050406030204" pitchFamily="18" charset="0"/>
                      </a:rPr>
                      <m:t>−1 </m:t>
                    </m:r>
                  </m:oMath>
                </a14:m>
                <a:r>
                  <a:rPr lang="es-ES" sz="1400" dirty="0"/>
                  <a:t>variables como sigue:</a:t>
                </a:r>
              </a:p>
              <a:p>
                <a:pPr marL="0" indent="0" algn="just">
                  <a:buNone/>
                </a:pPr>
                <a14:m>
                  <m:oMathPara xmlns:m="http://schemas.openxmlformats.org/officeDocument/2006/math">
                    <m:oMathParaPr>
                      <m:jc m:val="centerGroup"/>
                    </m:oMathParaPr>
                    <m:oMath xmlns:m="http://schemas.openxmlformats.org/officeDocument/2006/math">
                      <m:sSub>
                        <m:sSubPr>
                          <m:ctrlPr>
                            <a:rPr lang="es-ES" sz="1400" i="1" smtClean="0">
                              <a:latin typeface="Cambria Math" panose="02040503050406030204" pitchFamily="18" charset="0"/>
                            </a:rPr>
                          </m:ctrlPr>
                        </m:sSubPr>
                        <m:e>
                          <m:r>
                            <a:rPr lang="es-ES" sz="1400" b="0" i="1" smtClean="0">
                              <a:latin typeface="Cambria Math" panose="02040503050406030204" pitchFamily="18" charset="0"/>
                            </a:rPr>
                            <m:t>𝑋</m:t>
                          </m:r>
                        </m:e>
                        <m:sub>
                          <m:r>
                            <a:rPr lang="es-ES" sz="1400" b="0" i="1" smtClean="0">
                              <a:latin typeface="Cambria Math" panose="02040503050406030204" pitchFamily="18" charset="0"/>
                            </a:rPr>
                            <m:t>(</m:t>
                          </m:r>
                          <m:r>
                            <a:rPr lang="es-ES" sz="1400" b="0" i="1" smtClean="0">
                              <a:latin typeface="Cambria Math" panose="02040503050406030204" pitchFamily="18" charset="0"/>
                            </a:rPr>
                            <m:t>𝑘</m:t>
                          </m:r>
                          <m:r>
                            <a:rPr lang="es-ES" sz="1400" b="0" i="1" smtClean="0">
                              <a:latin typeface="Cambria Math" panose="02040503050406030204" pitchFamily="18" charset="0"/>
                            </a:rPr>
                            <m:t>)</m:t>
                          </m:r>
                        </m:sub>
                      </m:sSub>
                      <m:r>
                        <a:rPr lang="es-ES" sz="1400" b="0" i="1" smtClean="0">
                          <a:latin typeface="Cambria Math" panose="02040503050406030204" pitchFamily="18" charset="0"/>
                        </a:rPr>
                        <m:t>=</m:t>
                      </m:r>
                      <m:d>
                        <m:dPr>
                          <m:begChr m:val="{"/>
                          <m:endChr m:val=""/>
                          <m:ctrlPr>
                            <a:rPr lang="es-ES" sz="1400" b="0" i="1" smtClean="0">
                              <a:latin typeface="Cambria Math" panose="02040503050406030204" pitchFamily="18" charset="0"/>
                            </a:rPr>
                          </m:ctrlPr>
                        </m:dPr>
                        <m:e>
                          <m:m>
                            <m:mPr>
                              <m:mcs>
                                <m:mc>
                                  <m:mcPr>
                                    <m:count m:val="1"/>
                                    <m:mcJc m:val="center"/>
                                  </m:mcPr>
                                </m:mc>
                              </m:mcs>
                              <m:ctrlPr>
                                <a:rPr lang="es-ES" sz="1400" b="0" i="1" smtClean="0">
                                  <a:latin typeface="Cambria Math" panose="02040503050406030204" pitchFamily="18" charset="0"/>
                                </a:rPr>
                              </m:ctrlPr>
                            </m:mPr>
                            <m:mr>
                              <m:e>
                                <m:r>
                                  <m:rPr>
                                    <m:brk m:alnAt="7"/>
                                  </m:rPr>
                                  <a:rPr lang="es-ES" sz="1400" b="0" i="1" smtClean="0">
                                    <a:latin typeface="Cambria Math" panose="02040503050406030204" pitchFamily="18" charset="0"/>
                                  </a:rPr>
                                  <m:t>1</m:t>
                                </m:r>
                                <m:r>
                                  <a:rPr lang="es-ES" sz="1400" b="0" i="1" smtClean="0">
                                    <a:latin typeface="Cambria Math" panose="02040503050406030204" pitchFamily="18" charset="0"/>
                                  </a:rPr>
                                  <m:t> </m:t>
                                </m:r>
                                <m:r>
                                  <a:rPr lang="es-ES" sz="1400" b="0" i="1" smtClean="0">
                                    <a:latin typeface="Cambria Math" panose="02040503050406030204" pitchFamily="18" charset="0"/>
                                  </a:rPr>
                                  <m:t>𝑠𝑖</m:t>
                                </m:r>
                                <m:r>
                                  <a:rPr lang="es-ES" sz="1400" b="0" i="1" smtClean="0">
                                    <a:latin typeface="Cambria Math" panose="02040503050406030204" pitchFamily="18" charset="0"/>
                                  </a:rPr>
                                  <m:t> </m:t>
                                </m:r>
                                <m:r>
                                  <a:rPr lang="es-ES" sz="1400" b="0" i="1" smtClean="0">
                                    <a:latin typeface="Cambria Math" panose="02040503050406030204" pitchFamily="18" charset="0"/>
                                  </a:rPr>
                                  <m:t>𝑋</m:t>
                                </m:r>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m:rPr>
                                        <m:brk m:alnAt="7"/>
                                      </m:rPr>
                                      <a:rPr lang="es-ES" sz="1400" b="0" i="1" smtClean="0">
                                        <a:latin typeface="Cambria Math" panose="02040503050406030204" pitchFamily="18" charset="0"/>
                                      </a:rPr>
                                      <m:t>𝑥</m:t>
                                    </m:r>
                                  </m:e>
                                  <m:sub>
                                    <m:r>
                                      <m:rPr>
                                        <m:brk m:alnAt="7"/>
                                      </m:rPr>
                                      <a:rPr lang="es-ES" sz="1400" b="0" i="1" smtClean="0">
                                        <a:latin typeface="Cambria Math" panose="02040503050406030204" pitchFamily="18" charset="0"/>
                                      </a:rPr>
                                      <m:t>𝑘</m:t>
                                    </m:r>
                                  </m:sub>
                                </m:sSub>
                              </m:e>
                            </m:mr>
                            <m:mr>
                              <m:e>
                                <m:r>
                                  <a:rPr lang="es-ES" sz="1400" b="0" i="1" smtClean="0">
                                    <a:latin typeface="Cambria Math" panose="02040503050406030204" pitchFamily="18" charset="0"/>
                                  </a:rPr>
                                  <m:t>0 </m:t>
                                </m:r>
                                <m:r>
                                  <a:rPr lang="es-ES" sz="1400" b="0" i="1" smtClean="0">
                                    <a:latin typeface="Cambria Math" panose="02040503050406030204" pitchFamily="18" charset="0"/>
                                  </a:rPr>
                                  <m:t>𝑜𝑡h𝑒𝑟𝑤𝑖𝑠𝑒</m:t>
                                </m:r>
                              </m:e>
                            </m:mr>
                          </m:m>
                        </m:e>
                      </m:d>
                    </m:oMath>
                  </m:oMathPara>
                </a14:m>
                <a:endParaRPr lang="es-ES" sz="14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358" t="-751" r="-179"/>
                </a:stretch>
              </a:blipFill>
            </p:spPr>
            <p:txBody>
              <a:bodyPr/>
              <a:lstStyle/>
              <a:p>
                <a:r>
                  <a:rPr lang="es-ES">
                    <a:noFill/>
                  </a:rPr>
                  <a:t> </a:t>
                </a:r>
              </a:p>
            </p:txBody>
          </p:sp>
        </mc:Fallback>
      </mc:AlternateContent>
    </p:spTree>
    <p:extLst>
      <p:ext uri="{BB962C8B-B14F-4D97-AF65-F5344CB8AC3E}">
        <p14:creationId xmlns:p14="http://schemas.microsoft.com/office/powerpoint/2010/main" val="2677880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963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3097" y="896595"/>
            <a:ext cx="8426174" cy="1475543"/>
          </a:xfrm>
        </p:spPr>
        <p:txBody>
          <a:bodyPr/>
          <a:lstStyle/>
          <a:p>
            <a:pPr algn="just"/>
            <a:r>
              <a:rPr lang="es-ES" sz="4400" dirty="0" err="1"/>
              <a:t>Logistic</a:t>
            </a:r>
            <a:r>
              <a:rPr lang="es-ES" sz="4400" dirty="0"/>
              <a:t> </a:t>
            </a:r>
            <a:r>
              <a:rPr lang="es-ES" sz="4400" dirty="0" err="1"/>
              <a:t>Regression</a:t>
            </a:r>
            <a:r>
              <a:rPr lang="es-ES" sz="4400" dirty="0"/>
              <a:t>, ¿verdadero o falso?</a:t>
            </a:r>
          </a:p>
        </p:txBody>
      </p:sp>
      <p:pic>
        <p:nvPicPr>
          <p:cNvPr id="10246" name="Picture 6" descr="http://res.cloudinary.com/dyd911kmh/image/upload/f_auto,q_auto:best/v1523361626/linear_vs_logistic_regression_h8voek.jpg">
            <a:extLst>
              <a:ext uri="{FF2B5EF4-FFF2-40B4-BE49-F238E27FC236}">
                <a16:creationId xmlns:a16="http://schemas.microsoft.com/office/drawing/2014/main" id="{6605EA9D-8286-443F-A935-F82A6CF08C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2369" y="2699589"/>
            <a:ext cx="6799262" cy="3012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976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Logistic</a:t>
            </a:r>
            <a:r>
              <a:rPr lang="es-ES" dirty="0"/>
              <a:t> </a:t>
            </a:r>
            <a:r>
              <a:rPr lang="es-ES" dirty="0" err="1"/>
              <a:t>Regression</a:t>
            </a:r>
            <a:endParaRPr lang="es-ES"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56591" y="1700874"/>
                <a:ext cx="8136835" cy="4872205"/>
              </a:xfrm>
            </p:spPr>
            <p:txBody>
              <a:bodyPr/>
              <a:lstStyle/>
              <a:p>
                <a:pPr algn="just"/>
                <a:r>
                  <a:rPr lang="es-ES" sz="1400" dirty="0"/>
                  <a:t>Dado un problema de clasificación binaria, donde la variable objetivo toma valores </a:t>
                </a:r>
                <a14:m>
                  <m:oMath xmlns:m="http://schemas.openxmlformats.org/officeDocument/2006/math">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𝑦</m:t>
                        </m:r>
                      </m:e>
                      <m:sub>
                        <m:r>
                          <a:rPr lang="es-ES" sz="1400" b="0" i="1" smtClean="0">
                            <a:latin typeface="Cambria Math" panose="02040503050406030204" pitchFamily="18" charset="0"/>
                          </a:rPr>
                          <m:t>𝑖</m:t>
                        </m:r>
                      </m:sub>
                    </m:sSub>
                    <m:r>
                      <a:rPr lang="es-ES" sz="1400" b="0" i="1" smtClean="0">
                        <a:latin typeface="Cambria Math" panose="02040503050406030204" pitchFamily="18" charset="0"/>
                      </a:rPr>
                      <m:t>=0,1</m:t>
                    </m:r>
                  </m:oMath>
                </a14:m>
                <a:r>
                  <a:rPr lang="es-ES" sz="1400" dirty="0"/>
                  <a:t>, se modeliza cada </a:t>
                </a:r>
                <a14:m>
                  <m:oMath xmlns:m="http://schemas.openxmlformats.org/officeDocument/2006/math">
                    <m:r>
                      <a:rPr lang="es-ES" sz="1400" i="1" smtClean="0">
                        <a:latin typeface="Cambria Math" panose="02040503050406030204" pitchFamily="18" charset="0"/>
                      </a:rPr>
                      <m:t>	</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𝑌</m:t>
                        </m:r>
                      </m:e>
                      <m:sub>
                        <m:r>
                          <a:rPr lang="es-ES" sz="1400" b="0" i="1" smtClean="0">
                            <a:latin typeface="Cambria Math" panose="02040503050406030204" pitchFamily="18" charset="0"/>
                          </a:rPr>
                          <m:t>𝑖</m:t>
                        </m:r>
                      </m:sub>
                    </m:sSub>
                  </m:oMath>
                </a14:m>
                <a:r>
                  <a:rPr lang="es-ES" sz="1400" dirty="0"/>
                  <a:t> como una </a:t>
                </a:r>
                <a14:m>
                  <m:oMath xmlns:m="http://schemas.openxmlformats.org/officeDocument/2006/math">
                    <m:r>
                      <a:rPr lang="es-ES" sz="1400" b="0" i="1" smtClean="0">
                        <a:latin typeface="Cambria Math" panose="02040503050406030204" pitchFamily="18" charset="0"/>
                      </a:rPr>
                      <m:t>𝐵𝑒𝑟</m:t>
                    </m:r>
                    <m:d>
                      <m:dPr>
                        <m:ctrlPr>
                          <a:rPr lang="es-ES" sz="1400" b="0" i="1" smtClean="0">
                            <a:latin typeface="Cambria Math" panose="02040503050406030204" pitchFamily="18" charset="0"/>
                          </a:rPr>
                        </m:ctrlPr>
                      </m:dPr>
                      <m:e>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𝑝</m:t>
                            </m:r>
                          </m:e>
                          <m:sub>
                            <m:r>
                              <a:rPr lang="es-ES" sz="1400" b="0" i="1" smtClean="0">
                                <a:latin typeface="Cambria Math" panose="02040503050406030204" pitchFamily="18" charset="0"/>
                              </a:rPr>
                              <m:t>𝑖</m:t>
                            </m:r>
                          </m:sub>
                        </m:sSub>
                      </m:e>
                    </m:d>
                  </m:oMath>
                </a14:m>
                <a:r>
                  <a:rPr lang="es-ES" sz="1400" dirty="0"/>
                  <a:t> y se establece la relación</a:t>
                </a:r>
              </a:p>
              <a:p>
                <a:pPr marL="0" indent="0" algn="just">
                  <a:buNone/>
                </a:pPr>
                <a14:m>
                  <m:oMathPara xmlns:m="http://schemas.openxmlformats.org/officeDocument/2006/math">
                    <m:oMathParaPr>
                      <m:jc m:val="centerGroup"/>
                    </m:oMathParaPr>
                    <m:oMath xmlns:m="http://schemas.openxmlformats.org/officeDocument/2006/math">
                      <m:r>
                        <a:rPr lang="es-ES" sz="1400" i="1">
                          <a:latin typeface="Cambria Math" panose="02040503050406030204" pitchFamily="18" charset="0"/>
                        </a:rPr>
                        <m:t>𝑙𝑛</m:t>
                      </m:r>
                      <m:d>
                        <m:dPr>
                          <m:ctrlPr>
                            <a:rPr lang="es-ES" sz="1400" i="1">
                              <a:latin typeface="Cambria Math" panose="02040503050406030204" pitchFamily="18" charset="0"/>
                            </a:rPr>
                          </m:ctrlPr>
                        </m:dPr>
                        <m:e>
                          <m:f>
                            <m:fPr>
                              <m:ctrlPr>
                                <a:rPr lang="es-ES" sz="1400" i="1">
                                  <a:latin typeface="Cambria Math" panose="02040503050406030204" pitchFamily="18" charset="0"/>
                                </a:rPr>
                              </m:ctrlPr>
                            </m:fPr>
                            <m:num>
                              <m:r>
                                <a:rPr lang="es-ES" sz="1400" i="1">
                                  <a:latin typeface="Cambria Math" panose="02040503050406030204" pitchFamily="18" charset="0"/>
                                </a:rPr>
                                <m:t>𝑝</m:t>
                              </m:r>
                            </m:num>
                            <m:den>
                              <m:r>
                                <a:rPr lang="es-ES" sz="1400" i="1">
                                  <a:latin typeface="Cambria Math" panose="02040503050406030204" pitchFamily="18" charset="0"/>
                                </a:rPr>
                                <m:t>1−</m:t>
                              </m:r>
                              <m:r>
                                <a:rPr lang="es-ES" sz="1400" i="1">
                                  <a:latin typeface="Cambria Math" panose="02040503050406030204" pitchFamily="18" charset="0"/>
                                </a:rPr>
                                <m:t>𝑝</m:t>
                              </m:r>
                            </m:den>
                          </m:f>
                        </m:e>
                      </m:d>
                      <m:r>
                        <a:rPr lang="es-ES" sz="1400" b="0" i="1" smtClean="0">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0</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1</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1</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2</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2</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𝑛</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𝑛</m:t>
                          </m:r>
                        </m:sub>
                      </m:sSub>
                    </m:oMath>
                  </m:oMathPara>
                </a14:m>
                <a:endParaRPr lang="es-ES" sz="1400" dirty="0"/>
              </a:p>
              <a:p>
                <a:pPr algn="just"/>
                <a:r>
                  <a:rPr lang="es-ES" sz="1400" dirty="0"/>
                  <a:t>Nuestro objetivo es conseguir una función que modele la probabilidad de que un valor pertenezca a una de las dos categorías, cero o uno, partiendo de la ecuación para la regresión lineal.</a:t>
                </a:r>
              </a:p>
              <a:p>
                <a:pPr algn="just"/>
                <a:r>
                  <a:rPr lang="es-ES" sz="1400" dirty="0"/>
                  <a:t>Si igualamos las probabilidades al modelo de regresión lineal (modelo de probabilidad lineal) y ajustamos</a:t>
                </a:r>
              </a:p>
              <a:p>
                <a:pPr marL="0" indent="0" algn="just">
                  <a:buNone/>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𝑝</m:t>
                      </m:r>
                      <m:r>
                        <a:rPr lang="es-ES" sz="1400" b="0" i="1" smtClean="0">
                          <a:latin typeface="Cambria Math" panose="02040503050406030204" pitchFamily="18" charset="0"/>
                        </a:rPr>
                        <m:t>(</m:t>
                      </m:r>
                      <m:r>
                        <a:rPr lang="es-ES" sz="1400" b="0" i="1" smtClean="0">
                          <a:latin typeface="Cambria Math" panose="02040503050406030204" pitchFamily="18" charset="0"/>
                        </a:rPr>
                        <m:t>𝑥</m:t>
                      </m:r>
                      <m:r>
                        <a:rPr lang="es-ES" sz="1400" b="0" i="1" smtClean="0">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0</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1</m:t>
                          </m:r>
                        </m:sub>
                      </m:sSub>
                      <m:r>
                        <a:rPr lang="es-ES" sz="1400" b="0" i="1" smtClean="0">
                          <a:latin typeface="Cambria Math" panose="02040503050406030204" pitchFamily="18" charset="0"/>
                        </a:rPr>
                        <m:t>𝑥</m:t>
                      </m:r>
                    </m:oMath>
                  </m:oMathPara>
                </a14:m>
                <a:endParaRPr lang="es-ES" sz="1400" dirty="0"/>
              </a:p>
              <a:p>
                <a:pPr marL="0" indent="0" algn="just">
                  <a:buNone/>
                </a:pPr>
                <a:r>
                  <a:rPr lang="es-ES" sz="1400" dirty="0"/>
                  <a:t>	podría ocurrir que </a:t>
                </a:r>
                <a14:m>
                  <m:oMath xmlns:m="http://schemas.openxmlformats.org/officeDocument/2006/math">
                    <m:r>
                      <a:rPr lang="es-ES" sz="1400" i="1">
                        <a:latin typeface="Cambria Math" panose="02040503050406030204" pitchFamily="18" charset="0"/>
                      </a:rPr>
                      <m:t>𝑝</m:t>
                    </m:r>
                    <m:d>
                      <m:dPr>
                        <m:ctrlPr>
                          <a:rPr lang="es-ES" sz="1400" i="1">
                            <a:latin typeface="Cambria Math" panose="02040503050406030204" pitchFamily="18" charset="0"/>
                          </a:rPr>
                        </m:ctrlPr>
                      </m:dPr>
                      <m:e>
                        <m:r>
                          <a:rPr lang="es-ES" sz="1400" i="1">
                            <a:latin typeface="Cambria Math" panose="02040503050406030204" pitchFamily="18" charset="0"/>
                          </a:rPr>
                          <m:t>𝑥</m:t>
                        </m:r>
                      </m:e>
                    </m:d>
                    <m:r>
                      <a:rPr lang="es-ES" sz="1400" b="0" i="1" smtClean="0">
                        <a:latin typeface="Cambria Math" panose="02040503050406030204" pitchFamily="18" charset="0"/>
                      </a:rPr>
                      <m:t>&gt;1</m:t>
                    </m:r>
                  </m:oMath>
                </a14:m>
                <a:r>
                  <a:rPr lang="es-ES" sz="1400" dirty="0"/>
                  <a:t> y </a:t>
                </a:r>
                <a14:m>
                  <m:oMath xmlns:m="http://schemas.openxmlformats.org/officeDocument/2006/math">
                    <m:r>
                      <a:rPr lang="es-ES" sz="1400" i="1">
                        <a:latin typeface="Cambria Math" panose="02040503050406030204" pitchFamily="18" charset="0"/>
                      </a:rPr>
                      <m:t>𝑝</m:t>
                    </m:r>
                    <m:d>
                      <m:dPr>
                        <m:ctrlPr>
                          <a:rPr lang="es-ES" sz="1400" i="1">
                            <a:latin typeface="Cambria Math" panose="02040503050406030204" pitchFamily="18" charset="0"/>
                          </a:rPr>
                        </m:ctrlPr>
                      </m:dPr>
                      <m:e>
                        <m:r>
                          <a:rPr lang="es-ES" sz="1400" i="1">
                            <a:latin typeface="Cambria Math" panose="02040503050406030204" pitchFamily="18" charset="0"/>
                          </a:rPr>
                          <m:t>𝑥</m:t>
                        </m:r>
                      </m:e>
                    </m:d>
                    <m:r>
                      <a:rPr lang="es-ES" sz="1400" b="0" i="1" smtClean="0">
                        <a:latin typeface="Cambria Math" panose="02040503050406030204" pitchFamily="18" charset="0"/>
                      </a:rPr>
                      <m:t>&lt;0</m:t>
                    </m:r>
                  </m:oMath>
                </a14:m>
                <a:r>
                  <a:rPr lang="es-ES" sz="1400" dirty="0"/>
                  <a:t>.</a:t>
                </a:r>
              </a:p>
              <a:p>
                <a:pPr algn="just"/>
                <a:r>
                  <a:rPr lang="es-ES" sz="1400" dirty="0"/>
                  <a:t>Por eso la necesidad de una “función link”. Realizando algunas operaciones matemáticas se obtiene (función logística o sigmoide):</a:t>
                </a:r>
              </a:p>
              <a:p>
                <a:pPr marL="0" indent="0" algn="just">
                  <a:buNone/>
                </a:pPr>
                <a14:m>
                  <m:oMathPara xmlns:m="http://schemas.openxmlformats.org/officeDocument/2006/math">
                    <m:oMathParaPr>
                      <m:jc m:val="centerGroup"/>
                    </m:oMathParaPr>
                    <m:oMath xmlns:m="http://schemas.openxmlformats.org/officeDocument/2006/math">
                      <m:f>
                        <m:fPr>
                          <m:ctrlPr>
                            <a:rPr lang="es-ES" sz="1400" i="1">
                              <a:latin typeface="Cambria Math" panose="02040503050406030204" pitchFamily="18" charset="0"/>
                            </a:rPr>
                          </m:ctrlPr>
                        </m:fPr>
                        <m:num>
                          <m:r>
                            <a:rPr lang="es-ES" sz="1400" b="0" i="1" smtClean="0">
                              <a:latin typeface="Cambria Math" panose="02040503050406030204" pitchFamily="18" charset="0"/>
                            </a:rPr>
                            <m:t>𝑝</m:t>
                          </m:r>
                        </m:num>
                        <m:den>
                          <m:r>
                            <a:rPr lang="es-ES" sz="1400" i="1">
                              <a:latin typeface="Cambria Math" panose="02040503050406030204" pitchFamily="18" charset="0"/>
                            </a:rPr>
                            <m:t>1−</m:t>
                          </m:r>
                          <m:r>
                            <a:rPr lang="es-ES" sz="1400" b="0" i="1" smtClean="0">
                              <a:latin typeface="Cambria Math" panose="02040503050406030204" pitchFamily="18" charset="0"/>
                            </a:rPr>
                            <m:t>𝑝</m:t>
                          </m:r>
                        </m:den>
                      </m:f>
                      <m:r>
                        <a:rPr lang="es-ES" sz="1400" i="1">
                          <a:latin typeface="Cambria Math" panose="02040503050406030204" pitchFamily="18" charset="0"/>
                        </a:rPr>
                        <m:t>=</m:t>
                      </m:r>
                      <m:sSup>
                        <m:sSupPr>
                          <m:ctrlPr>
                            <a:rPr lang="es-ES" sz="1400" i="1">
                              <a:latin typeface="Cambria Math" panose="02040503050406030204" pitchFamily="18" charset="0"/>
                            </a:rPr>
                          </m:ctrlPr>
                        </m:sSupPr>
                        <m:e>
                          <m:r>
                            <a:rPr lang="es-ES" sz="1400" i="1">
                              <a:latin typeface="Cambria Math" panose="02040503050406030204" pitchFamily="18" charset="0"/>
                            </a:rPr>
                            <m:t>𝑒</m:t>
                          </m:r>
                        </m:e>
                        <m:sup>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0</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1</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1</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2</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2</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𝑛</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𝑛</m:t>
                              </m:r>
                            </m:sub>
                          </m:sSub>
                          <m:r>
                            <a:rPr lang="es-ES" sz="1400" i="1">
                              <a:latin typeface="Cambria Math" panose="02040503050406030204" pitchFamily="18" charset="0"/>
                            </a:rPr>
                            <m:t>)</m:t>
                          </m:r>
                        </m:sup>
                      </m:sSup>
                    </m:oMath>
                  </m:oMathPara>
                </a14:m>
                <a:endParaRPr lang="es-ES" sz="1400" dirty="0"/>
              </a:p>
              <a:p>
                <a:pPr marL="0" indent="0" algn="just">
                  <a:buNone/>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𝑝</m:t>
                      </m:r>
                      <m:r>
                        <a:rPr lang="es-ES" sz="1400" b="0" i="1" smtClean="0">
                          <a:latin typeface="Cambria Math" panose="02040503050406030204" pitchFamily="18" charset="0"/>
                        </a:rPr>
                        <m:t>=</m:t>
                      </m:r>
                      <m:f>
                        <m:fPr>
                          <m:ctrlPr>
                            <a:rPr lang="es-ES" sz="1400" b="0" i="1" smtClean="0">
                              <a:latin typeface="Cambria Math" panose="02040503050406030204" pitchFamily="18" charset="0"/>
                            </a:rPr>
                          </m:ctrlPr>
                        </m:fPr>
                        <m:num>
                          <m:r>
                            <a:rPr lang="es-ES" sz="1400" b="0" i="1" smtClean="0">
                              <a:latin typeface="Cambria Math" panose="02040503050406030204" pitchFamily="18" charset="0"/>
                            </a:rPr>
                            <m:t>1</m:t>
                          </m:r>
                        </m:num>
                        <m:den>
                          <m:r>
                            <a:rPr lang="es-ES" sz="1400" b="0" i="1" smtClean="0">
                              <a:latin typeface="Cambria Math" panose="02040503050406030204" pitchFamily="18" charset="0"/>
                            </a:rPr>
                            <m:t>1+</m:t>
                          </m:r>
                          <m:sSup>
                            <m:sSupPr>
                              <m:ctrlPr>
                                <a:rPr lang="es-ES" sz="1400" b="0" i="1" smtClean="0">
                                  <a:latin typeface="Cambria Math" panose="02040503050406030204" pitchFamily="18" charset="0"/>
                                </a:rPr>
                              </m:ctrlPr>
                            </m:sSupPr>
                            <m:e>
                              <m:r>
                                <a:rPr lang="es-ES" sz="1400" b="0" i="1" smtClean="0">
                                  <a:latin typeface="Cambria Math" panose="02040503050406030204" pitchFamily="18" charset="0"/>
                                </a:rPr>
                                <m:t>𝑒</m:t>
                              </m:r>
                            </m:e>
                            <m:sup>
                              <m:r>
                                <a:rPr lang="es-ES" sz="1400" b="0" i="1" smtClean="0">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0</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1</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1</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2</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2</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𝑛</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𝑛</m:t>
                                  </m:r>
                                </m:sub>
                              </m:sSub>
                              <m:r>
                                <a:rPr lang="es-ES" sz="1400" b="0" i="1" smtClean="0">
                                  <a:latin typeface="Cambria Math" panose="02040503050406030204" pitchFamily="18" charset="0"/>
                                </a:rPr>
                                <m:t>)</m:t>
                              </m:r>
                            </m:sup>
                          </m:sSup>
                        </m:den>
                      </m:f>
                    </m:oMath>
                  </m:oMathPara>
                </a14:m>
                <a:endParaRPr lang="es-ES" sz="14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556591" y="1700874"/>
                <a:ext cx="8136835" cy="4872205"/>
              </a:xfrm>
              <a:blipFill>
                <a:blip r:embed="rId2"/>
                <a:stretch>
                  <a:fillRect l="-300" t="-626" r="-225"/>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369641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Selección de variables</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56591" y="1700874"/>
                <a:ext cx="8136835" cy="4872205"/>
              </a:xfrm>
            </p:spPr>
            <p:txBody>
              <a:bodyPr/>
              <a:lstStyle/>
              <a:p>
                <a:pPr algn="just"/>
                <a:r>
                  <a:rPr lang="es-ES" sz="1400" dirty="0"/>
                  <a:t>Supongamos que se tiene una variable dependiente </a:t>
                </a:r>
                <a14:m>
                  <m:oMath xmlns:m="http://schemas.openxmlformats.org/officeDocument/2006/math">
                    <m:r>
                      <a:rPr lang="es-ES" sz="1400" b="0" i="1" smtClean="0">
                        <a:latin typeface="Cambria Math" panose="02040503050406030204" pitchFamily="18" charset="0"/>
                      </a:rPr>
                      <m:t>𝑦</m:t>
                    </m:r>
                  </m:oMath>
                </a14:m>
                <a:r>
                  <a:rPr lang="es-ES" sz="1400" dirty="0"/>
                  <a:t> , y tres variables predictoras </a:t>
                </a:r>
                <a14:m>
                  <m:oMath xmlns:m="http://schemas.openxmlformats.org/officeDocument/2006/math">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1</m:t>
                        </m:r>
                      </m:sub>
                    </m:sSub>
                    <m:r>
                      <a:rPr lang="es-ES" sz="1400" b="0" i="1" smtClean="0">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b="0" i="1" smtClean="0">
                            <a:latin typeface="Cambria Math" panose="02040503050406030204" pitchFamily="18" charset="0"/>
                          </a:rPr>
                          <m:t>2</m:t>
                        </m:r>
                      </m:sub>
                    </m:sSub>
                    <m:r>
                      <a:rPr lang="es-ES" sz="1400" b="0" i="1" smtClean="0">
                        <a:latin typeface="Cambria Math" panose="02040503050406030204" pitchFamily="18" charset="0"/>
                      </a:rPr>
                      <m:t>,</m:t>
                    </m:r>
                  </m:oMath>
                </a14:m>
                <a:r>
                  <a:rPr lang="es-ES" sz="1400" dirty="0"/>
                  <a:t> </a:t>
                </a:r>
                <a14:m>
                  <m:oMath xmlns:m="http://schemas.openxmlformats.org/officeDocument/2006/math">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b="0" i="1" smtClean="0">
                            <a:latin typeface="Cambria Math" panose="02040503050406030204" pitchFamily="18" charset="0"/>
                          </a:rPr>
                          <m:t>3</m:t>
                        </m:r>
                      </m:sub>
                    </m:sSub>
                  </m:oMath>
                </a14:m>
                <a:r>
                  <a:rPr lang="es-ES" sz="1400" dirty="0"/>
                  <a:t>. Y ajustamos el modelo </a:t>
                </a:r>
              </a:p>
              <a:p>
                <a:pPr marL="0" indent="0" algn="just">
                  <a:buNone/>
                </a:pPr>
                <a14:m>
                  <m:oMathPara xmlns:m="http://schemas.openxmlformats.org/officeDocument/2006/math">
                    <m:oMathParaPr>
                      <m:jc m:val="centerGroup"/>
                    </m:oMathParaPr>
                    <m:oMath xmlns:m="http://schemas.openxmlformats.org/officeDocument/2006/math">
                      <m:r>
                        <a:rPr lang="es-ES" sz="1400" i="1">
                          <a:latin typeface="Cambria Math" panose="02040503050406030204" pitchFamily="18" charset="0"/>
                        </a:rPr>
                        <m:t>𝑙𝑛</m:t>
                      </m:r>
                      <m:d>
                        <m:dPr>
                          <m:ctrlPr>
                            <a:rPr lang="es-ES" sz="1400" i="1">
                              <a:latin typeface="Cambria Math" panose="02040503050406030204" pitchFamily="18" charset="0"/>
                            </a:rPr>
                          </m:ctrlPr>
                        </m:dPr>
                        <m:e>
                          <m:f>
                            <m:fPr>
                              <m:ctrlPr>
                                <a:rPr lang="es-ES" sz="1400" i="1">
                                  <a:latin typeface="Cambria Math" panose="02040503050406030204" pitchFamily="18" charset="0"/>
                                </a:rPr>
                              </m:ctrlPr>
                            </m:fPr>
                            <m:num>
                              <m:r>
                                <a:rPr lang="es-ES" sz="1400" i="1">
                                  <a:latin typeface="Cambria Math" panose="02040503050406030204" pitchFamily="18" charset="0"/>
                                </a:rPr>
                                <m:t>𝑝</m:t>
                              </m:r>
                            </m:num>
                            <m:den>
                              <m:r>
                                <a:rPr lang="es-ES" sz="1400" i="1">
                                  <a:latin typeface="Cambria Math" panose="02040503050406030204" pitchFamily="18" charset="0"/>
                                </a:rPr>
                                <m:t>1−</m:t>
                              </m:r>
                              <m:r>
                                <a:rPr lang="es-ES" sz="1400" i="1">
                                  <a:latin typeface="Cambria Math" panose="02040503050406030204" pitchFamily="18" charset="0"/>
                                </a:rPr>
                                <m:t>𝑝</m:t>
                              </m:r>
                            </m:den>
                          </m:f>
                        </m:e>
                      </m:d>
                      <m:r>
                        <a:rPr lang="es-ES" sz="1400" b="0" i="1" smtClean="0">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0</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1</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1</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i="1">
                              <a:latin typeface="Cambria Math" panose="02040503050406030204" pitchFamily="18" charset="0"/>
                            </a:rPr>
                            <m:t>2</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i="1">
                              <a:latin typeface="Cambria Math" panose="02040503050406030204" pitchFamily="18" charset="0"/>
                            </a:rPr>
                            <m:t>2</m:t>
                          </m:r>
                        </m:sub>
                      </m:sSub>
                      <m:r>
                        <a:rPr lang="es-ES" sz="1400" i="1">
                          <a:latin typeface="Cambria Math" panose="02040503050406030204" pitchFamily="18" charset="0"/>
                        </a:rPr>
                        <m:t>+</m:t>
                      </m:r>
                      <m:sSub>
                        <m:sSubPr>
                          <m:ctrlPr>
                            <a:rPr lang="es-ES" sz="1400" i="1">
                              <a:latin typeface="Cambria Math" panose="02040503050406030204" pitchFamily="18" charset="0"/>
                            </a:rPr>
                          </m:ctrlPr>
                        </m:sSubPr>
                        <m:e>
                          <m:r>
                            <a:rPr lang="es-ES" sz="1400" i="1">
                              <a:latin typeface="Cambria Math" panose="02040503050406030204" pitchFamily="18" charset="0"/>
                            </a:rPr>
                            <m:t>𝛽</m:t>
                          </m:r>
                        </m:e>
                        <m:sub>
                          <m:r>
                            <a:rPr lang="es-ES" sz="1400" b="0" i="1" smtClean="0">
                              <a:latin typeface="Cambria Math" panose="02040503050406030204" pitchFamily="18" charset="0"/>
                            </a:rPr>
                            <m:t>3</m:t>
                          </m:r>
                        </m:sub>
                      </m:sSub>
                      <m:sSub>
                        <m:sSubPr>
                          <m:ctrlPr>
                            <a:rPr lang="es-ES" sz="1400" i="1">
                              <a:latin typeface="Cambria Math" panose="02040503050406030204" pitchFamily="18" charset="0"/>
                            </a:rPr>
                          </m:ctrlPr>
                        </m:sSubPr>
                        <m:e>
                          <m:r>
                            <a:rPr lang="es-ES" sz="1400" i="1">
                              <a:latin typeface="Cambria Math" panose="02040503050406030204" pitchFamily="18" charset="0"/>
                            </a:rPr>
                            <m:t>𝑥</m:t>
                          </m:r>
                        </m:e>
                        <m:sub>
                          <m:r>
                            <a:rPr lang="es-ES" sz="1400" b="0" i="1" smtClean="0">
                              <a:latin typeface="Cambria Math" panose="02040503050406030204" pitchFamily="18" charset="0"/>
                            </a:rPr>
                            <m:t>3</m:t>
                          </m:r>
                        </m:sub>
                      </m:sSub>
                    </m:oMath>
                  </m:oMathPara>
                </a14:m>
                <a:endParaRPr lang="es-ES" sz="1400" dirty="0"/>
              </a:p>
              <a:p>
                <a:pPr marL="0" indent="0" algn="ctr">
                  <a:buNone/>
                </a:pPr>
                <a:r>
                  <a:rPr lang="es-ES" sz="1400" dirty="0" err="1">
                    <a:latin typeface="Consolas" panose="020B0609020204030204" pitchFamily="49" charset="0"/>
                    <a:cs typeface="Consolas" panose="020B0609020204030204" pitchFamily="49" charset="0"/>
                  </a:rPr>
                  <a:t>my_model</a:t>
                </a:r>
                <a:r>
                  <a:rPr lang="es-ES" sz="1400" dirty="0">
                    <a:latin typeface="Consolas" panose="020B0609020204030204" pitchFamily="49" charset="0"/>
                    <a:cs typeface="Consolas" panose="020B0609020204030204" pitchFamily="49" charset="0"/>
                  </a:rPr>
                  <a:t>&lt;-</a:t>
                </a:r>
                <a:r>
                  <a:rPr lang="es-ES" sz="1400" dirty="0" err="1">
                    <a:latin typeface="Consolas" panose="020B0609020204030204" pitchFamily="49" charset="0"/>
                    <a:cs typeface="Consolas" panose="020B0609020204030204" pitchFamily="49" charset="0"/>
                  </a:rPr>
                  <a:t>glm</a:t>
                </a:r>
                <a:r>
                  <a:rPr lang="es-ES" sz="1400" dirty="0">
                    <a:latin typeface="Consolas" panose="020B0609020204030204" pitchFamily="49" charset="0"/>
                    <a:cs typeface="Consolas" panose="020B0609020204030204" pitchFamily="49" charset="0"/>
                  </a:rPr>
                  <a:t>(y~x1+x2+x3,family=“binomial”)</a:t>
                </a:r>
                <a:r>
                  <a:rPr lang="es-ES" sz="1400" dirty="0">
                    <a:latin typeface="Lato" panose="020F0502020204030203"/>
                    <a:cs typeface="Consolas" panose="020B0609020204030204" pitchFamily="49" charset="0"/>
                  </a:rPr>
                  <a:t>, en R</a:t>
                </a:r>
                <a:endParaRPr lang="es-ES" sz="1400" dirty="0"/>
              </a:p>
              <a:p>
                <a:pPr algn="just"/>
                <a:r>
                  <a:rPr lang="es-ES" sz="1400" dirty="0"/>
                  <a:t>Cuando se ejecuta la orden </a:t>
                </a:r>
                <a:r>
                  <a:rPr lang="es-ES" sz="1400" dirty="0" err="1">
                    <a:latin typeface="Consolas" panose="020B0609020204030204" pitchFamily="49" charset="0"/>
                    <a:cs typeface="Consolas" panose="020B0609020204030204" pitchFamily="49" charset="0"/>
                  </a:rPr>
                  <a:t>anova</a:t>
                </a:r>
                <a:r>
                  <a:rPr lang="es-ES" sz="1400" dirty="0">
                    <a:latin typeface="Consolas" panose="020B0609020204030204" pitchFamily="49" charset="0"/>
                    <a:cs typeface="Consolas" panose="020B0609020204030204" pitchFamily="49" charset="0"/>
                  </a:rPr>
                  <a:t>(</a:t>
                </a:r>
                <a:r>
                  <a:rPr lang="es-ES" sz="1400" dirty="0" err="1">
                    <a:latin typeface="Consolas" panose="020B0609020204030204" pitchFamily="49" charset="0"/>
                    <a:cs typeface="Consolas" panose="020B0609020204030204" pitchFamily="49" charset="0"/>
                  </a:rPr>
                  <a:t>my_model</a:t>
                </a:r>
                <a:r>
                  <a:rPr lang="es-ES" sz="1400" dirty="0">
                    <a:latin typeface="Consolas" panose="020B0609020204030204" pitchFamily="49" charset="0"/>
                    <a:cs typeface="Consolas" panose="020B0609020204030204" pitchFamily="49" charset="0"/>
                  </a:rPr>
                  <a:t>)</a:t>
                </a:r>
                <a:r>
                  <a:rPr lang="es-ES" sz="1400" dirty="0"/>
                  <a:t>, la función compara los siguientes modelos en orden secuencial </a:t>
                </a:r>
              </a:p>
              <a:p>
                <a:pPr marL="0" indent="0" algn="ctr">
                  <a:buNone/>
                </a:pPr>
                <a:endParaRPr lang="es-ES" sz="1400" dirty="0"/>
              </a:p>
              <a:p>
                <a:pPr marL="0" indent="0" algn="ctr">
                  <a:buNone/>
                </a:pPr>
                <a14:m>
                  <m:oMath xmlns:m="http://schemas.openxmlformats.org/officeDocument/2006/math">
                    <m:r>
                      <m:rPr>
                        <m:nor/>
                      </m:rPr>
                      <a:rPr lang="es-ES" sz="1400" dirty="0">
                        <a:latin typeface="Consolas" panose="020B0609020204030204" pitchFamily="49" charset="0"/>
                        <a:cs typeface="Consolas" panose="020B0609020204030204" pitchFamily="49" charset="0"/>
                      </a:rPr>
                      <m:t>glm</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y</m:t>
                    </m:r>
                    <m:r>
                      <m:rPr>
                        <m:nor/>
                      </m:rPr>
                      <a:rPr lang="es-ES" sz="1400" dirty="0">
                        <a:latin typeface="Consolas" panose="020B0609020204030204" pitchFamily="49" charset="0"/>
                        <a:cs typeface="Consolas" panose="020B0609020204030204" pitchFamily="49" charset="0"/>
                      </a:rPr>
                      <m:t>~</m:t>
                    </m:r>
                    <m:r>
                      <m:rPr>
                        <m:nor/>
                      </m:rPr>
                      <a:rPr lang="es-ES" sz="1400" b="0" i="0" dirty="0" smtClean="0">
                        <a:latin typeface="Consolas" panose="020B0609020204030204" pitchFamily="49" charset="0"/>
                        <a:cs typeface="Consolas" panose="020B0609020204030204" pitchFamily="49" charset="0"/>
                      </a:rPr>
                      <m:t>x</m:t>
                    </m:r>
                    <m:r>
                      <m:rPr>
                        <m:nor/>
                      </m:rPr>
                      <a:rPr lang="es-ES" sz="1400" b="0" i="0" dirty="0" smtClean="0">
                        <a:latin typeface="Consolas" panose="020B0609020204030204" pitchFamily="49" charset="0"/>
                        <a:cs typeface="Consolas" panose="020B0609020204030204" pitchFamily="49" charset="0"/>
                      </a:rPr>
                      <m:t>1,</m:t>
                    </m:r>
                    <m:r>
                      <m:rPr>
                        <m:nor/>
                      </m:rPr>
                      <a:rPr lang="es-ES" sz="1400" dirty="0">
                        <a:latin typeface="Consolas" panose="020B0609020204030204" pitchFamily="49" charset="0"/>
                        <a:cs typeface="Consolas" panose="020B0609020204030204" pitchFamily="49" charset="0"/>
                      </a:rPr>
                      <m:t>family</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binomial</m:t>
                    </m:r>
                    <m:r>
                      <m:rPr>
                        <m:nor/>
                      </m:rPr>
                      <a:rPr lang="es-ES" sz="1400" dirty="0">
                        <a:latin typeface="Consolas" panose="020B0609020204030204" pitchFamily="49" charset="0"/>
                        <a:cs typeface="Consolas" panose="020B0609020204030204" pitchFamily="49" charset="0"/>
                      </a:rPr>
                      <m:t>”)</m:t>
                    </m:r>
                    <m:r>
                      <m:rPr>
                        <m:nor/>
                      </m:rPr>
                      <a:rPr lang="es-ES" sz="1400" dirty="0">
                        <a:latin typeface="Lato" panose="020F0502020204030203"/>
                        <a:cs typeface="Consolas" panose="020B0609020204030204" pitchFamily="49" charset="0"/>
                      </a:rPr>
                      <m:t>, </m:t>
                    </m:r>
                  </m:oMath>
                </a14:m>
                <a:r>
                  <a:rPr lang="es-ES" sz="1400" dirty="0"/>
                  <a:t>vs </a:t>
                </a:r>
                <a14:m>
                  <m:oMath xmlns:m="http://schemas.openxmlformats.org/officeDocument/2006/math">
                    <m:r>
                      <m:rPr>
                        <m:nor/>
                      </m:rPr>
                      <a:rPr lang="es-ES" sz="1400" dirty="0">
                        <a:latin typeface="Consolas" panose="020B0609020204030204" pitchFamily="49" charset="0"/>
                        <a:cs typeface="Consolas" panose="020B0609020204030204" pitchFamily="49" charset="0"/>
                      </a:rPr>
                      <m:t>glm</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y</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x</m:t>
                    </m:r>
                    <m:r>
                      <m:rPr>
                        <m:nor/>
                      </m:rPr>
                      <a:rPr lang="es-ES" sz="1400" dirty="0">
                        <a:latin typeface="Consolas" panose="020B0609020204030204" pitchFamily="49" charset="0"/>
                        <a:cs typeface="Consolas" panose="020B0609020204030204" pitchFamily="49" charset="0"/>
                      </a:rPr>
                      <m:t>1+</m:t>
                    </m:r>
                    <m:r>
                      <m:rPr>
                        <m:nor/>
                      </m:rPr>
                      <a:rPr lang="es-ES" sz="1400" b="0" i="0" dirty="0" smtClean="0">
                        <a:latin typeface="Consolas" panose="020B0609020204030204" pitchFamily="49" charset="0"/>
                        <a:cs typeface="Consolas" panose="020B0609020204030204" pitchFamily="49" charset="0"/>
                      </a:rPr>
                      <m:t>x</m:t>
                    </m:r>
                    <m:r>
                      <m:rPr>
                        <m:nor/>
                      </m:rPr>
                      <a:rPr lang="es-ES" sz="1400" b="0" i="0" dirty="0" smtClean="0">
                        <a:latin typeface="Consolas" panose="020B0609020204030204" pitchFamily="49" charset="0"/>
                        <a:cs typeface="Consolas" panose="020B0609020204030204" pitchFamily="49" charset="0"/>
                      </a:rPr>
                      <m:t>2,</m:t>
                    </m:r>
                    <m:r>
                      <m:rPr>
                        <m:nor/>
                      </m:rPr>
                      <a:rPr lang="es-ES" sz="1400" dirty="0">
                        <a:latin typeface="Consolas" panose="020B0609020204030204" pitchFamily="49" charset="0"/>
                        <a:cs typeface="Consolas" panose="020B0609020204030204" pitchFamily="49" charset="0"/>
                      </a:rPr>
                      <m:t>family</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binomial</m:t>
                    </m:r>
                    <m:r>
                      <m:rPr>
                        <m:nor/>
                      </m:rPr>
                      <a:rPr lang="es-ES" sz="1400" dirty="0">
                        <a:latin typeface="Consolas" panose="020B0609020204030204" pitchFamily="49" charset="0"/>
                        <a:cs typeface="Consolas" panose="020B0609020204030204" pitchFamily="49" charset="0"/>
                      </a:rPr>
                      <m:t>”)</m:t>
                    </m:r>
                  </m:oMath>
                </a14:m>
                <a:endParaRPr lang="es-ES" sz="1400" dirty="0"/>
              </a:p>
              <a:p>
                <a:pPr marL="0" indent="0" algn="ctr">
                  <a:buNone/>
                </a:pPr>
                <a14:m>
                  <m:oMath xmlns:m="http://schemas.openxmlformats.org/officeDocument/2006/math">
                    <m:r>
                      <m:rPr>
                        <m:nor/>
                      </m:rPr>
                      <a:rPr lang="es-ES" sz="1400" dirty="0">
                        <a:latin typeface="Consolas" panose="020B0609020204030204" pitchFamily="49" charset="0"/>
                        <a:cs typeface="Consolas" panose="020B0609020204030204" pitchFamily="49" charset="0"/>
                      </a:rPr>
                      <m:t>glm</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y</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x</m:t>
                    </m:r>
                    <m:r>
                      <m:rPr>
                        <m:nor/>
                      </m:rPr>
                      <a:rPr lang="es-ES" sz="1400" dirty="0">
                        <a:latin typeface="Consolas" panose="020B0609020204030204" pitchFamily="49" charset="0"/>
                        <a:cs typeface="Consolas" panose="020B0609020204030204" pitchFamily="49" charset="0"/>
                      </a:rPr>
                      <m:t>1+</m:t>
                    </m:r>
                    <m:r>
                      <m:rPr>
                        <m:nor/>
                      </m:rPr>
                      <a:rPr lang="es-ES" sz="1400" dirty="0">
                        <a:latin typeface="Consolas" panose="020B0609020204030204" pitchFamily="49" charset="0"/>
                        <a:cs typeface="Consolas" panose="020B0609020204030204" pitchFamily="49" charset="0"/>
                      </a:rPr>
                      <m:t>x</m:t>
                    </m:r>
                    <m:r>
                      <m:rPr>
                        <m:nor/>
                      </m:rPr>
                      <a:rPr lang="es-ES" sz="1400" dirty="0">
                        <a:latin typeface="Consolas" panose="020B0609020204030204" pitchFamily="49" charset="0"/>
                        <a:cs typeface="Consolas" panose="020B0609020204030204" pitchFamily="49" charset="0"/>
                      </a:rPr>
                      <m:t>2,</m:t>
                    </m:r>
                    <m:r>
                      <m:rPr>
                        <m:nor/>
                      </m:rPr>
                      <a:rPr lang="es-ES" sz="1400" dirty="0">
                        <a:latin typeface="Consolas" panose="020B0609020204030204" pitchFamily="49" charset="0"/>
                        <a:cs typeface="Consolas" panose="020B0609020204030204" pitchFamily="49" charset="0"/>
                      </a:rPr>
                      <m:t>family</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binomial</m:t>
                    </m:r>
                    <m:r>
                      <m:rPr>
                        <m:nor/>
                      </m:rPr>
                      <a:rPr lang="es-ES" sz="1400" dirty="0">
                        <a:latin typeface="Consolas" panose="020B0609020204030204" pitchFamily="49" charset="0"/>
                        <a:cs typeface="Consolas" panose="020B0609020204030204" pitchFamily="49" charset="0"/>
                      </a:rPr>
                      <m:t>”)</m:t>
                    </m:r>
                    <m:r>
                      <m:rPr>
                        <m:nor/>
                      </m:rPr>
                      <a:rPr lang="es-ES" sz="1400" dirty="0">
                        <a:latin typeface="Lato" panose="020F0502020204030203"/>
                        <a:cs typeface="Consolas" panose="020B0609020204030204" pitchFamily="49" charset="0"/>
                      </a:rPr>
                      <m:t>, </m:t>
                    </m:r>
                  </m:oMath>
                </a14:m>
                <a:r>
                  <a:rPr lang="es-ES" sz="1400" dirty="0"/>
                  <a:t>vs </a:t>
                </a:r>
                <a14:m>
                  <m:oMath xmlns:m="http://schemas.openxmlformats.org/officeDocument/2006/math">
                    <m:r>
                      <m:rPr>
                        <m:nor/>
                      </m:rPr>
                      <a:rPr lang="es-ES" sz="1400" dirty="0">
                        <a:latin typeface="Consolas" panose="020B0609020204030204" pitchFamily="49" charset="0"/>
                        <a:cs typeface="Consolas" panose="020B0609020204030204" pitchFamily="49" charset="0"/>
                      </a:rPr>
                      <m:t>glm</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y</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x</m:t>
                    </m:r>
                    <m:r>
                      <m:rPr>
                        <m:nor/>
                      </m:rPr>
                      <a:rPr lang="es-ES" sz="1400" dirty="0">
                        <a:latin typeface="Consolas" panose="020B0609020204030204" pitchFamily="49" charset="0"/>
                        <a:cs typeface="Consolas" panose="020B0609020204030204" pitchFamily="49" charset="0"/>
                      </a:rPr>
                      <m:t>1+</m:t>
                    </m:r>
                    <m:r>
                      <m:rPr>
                        <m:nor/>
                      </m:rPr>
                      <a:rPr lang="es-ES" sz="1400" dirty="0">
                        <a:latin typeface="Consolas" panose="020B0609020204030204" pitchFamily="49" charset="0"/>
                        <a:cs typeface="Consolas" panose="020B0609020204030204" pitchFamily="49" charset="0"/>
                      </a:rPr>
                      <m:t>x</m:t>
                    </m:r>
                    <m:r>
                      <m:rPr>
                        <m:nor/>
                      </m:rPr>
                      <a:rPr lang="es-ES" sz="1400" b="0" i="0" dirty="0" smtClean="0">
                        <a:latin typeface="Consolas" panose="020B0609020204030204" pitchFamily="49" charset="0"/>
                        <a:cs typeface="Consolas" panose="020B0609020204030204" pitchFamily="49" charset="0"/>
                      </a:rPr>
                      <m:t>2</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x</m:t>
                    </m:r>
                    <m:r>
                      <m:rPr>
                        <m:nor/>
                      </m:rPr>
                      <a:rPr lang="es-ES" sz="1400" b="0" i="0" dirty="0" smtClean="0">
                        <a:latin typeface="Consolas" panose="020B0609020204030204" pitchFamily="49" charset="0"/>
                        <a:cs typeface="Consolas" panose="020B0609020204030204" pitchFamily="49" charset="0"/>
                      </a:rPr>
                      <m:t>3</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family</m:t>
                    </m:r>
                    <m:r>
                      <m:rPr>
                        <m:nor/>
                      </m:rPr>
                      <a:rPr lang="es-ES" sz="1400" dirty="0">
                        <a:latin typeface="Consolas" panose="020B0609020204030204" pitchFamily="49" charset="0"/>
                        <a:cs typeface="Consolas" panose="020B0609020204030204" pitchFamily="49" charset="0"/>
                      </a:rPr>
                      <m:t>=“</m:t>
                    </m:r>
                    <m:r>
                      <m:rPr>
                        <m:nor/>
                      </m:rPr>
                      <a:rPr lang="es-ES" sz="1400" dirty="0">
                        <a:latin typeface="Consolas" panose="020B0609020204030204" pitchFamily="49" charset="0"/>
                        <a:cs typeface="Consolas" panose="020B0609020204030204" pitchFamily="49" charset="0"/>
                      </a:rPr>
                      <m:t>binomial</m:t>
                    </m:r>
                    <m:r>
                      <m:rPr>
                        <m:nor/>
                      </m:rPr>
                      <a:rPr lang="es-ES" sz="1400" dirty="0">
                        <a:latin typeface="Consolas" panose="020B0609020204030204" pitchFamily="49" charset="0"/>
                        <a:cs typeface="Consolas" panose="020B0609020204030204" pitchFamily="49" charset="0"/>
                      </a:rPr>
                      <m:t>”)</m:t>
                    </m:r>
                  </m:oMath>
                </a14:m>
                <a:endParaRPr lang="es-ES" sz="1400" dirty="0"/>
              </a:p>
              <a:p>
                <a:pPr marL="0" indent="0" algn="just">
                  <a:buNone/>
                </a:pPr>
                <a:endParaRPr lang="es-ES" sz="1400" dirty="0"/>
              </a:p>
              <a:p>
                <a:pPr algn="just"/>
                <a:r>
                  <a:rPr lang="es-ES" sz="1400" dirty="0"/>
                  <a:t>Por lo tanto, compara secuencialmente el modelo más pequeño con el siguiente modelo más complejo al agregar una variable en cada paso. Cada una de esas comparaciones se realiza mediante una </a:t>
                </a:r>
                <a:r>
                  <a:rPr lang="es-ES" sz="1400" dirty="0">
                    <a:hlinkClick r:id="rId2"/>
                  </a:rPr>
                  <a:t>prueba de razón de verosimilitud</a:t>
                </a:r>
                <a:r>
                  <a:rPr lang="es-ES" sz="1400" dirty="0"/>
                  <a:t>. </a:t>
                </a:r>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556591" y="1700874"/>
                <a:ext cx="8136835" cy="4872205"/>
              </a:xfrm>
              <a:blipFill>
                <a:blip r:embed="rId3"/>
                <a:stretch>
                  <a:fillRect l="-300" t="-626" r="-225"/>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582361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We</a:t>
            </a:r>
            <a:r>
              <a:rPr lang="es-ES" dirty="0"/>
              <a:t> </a:t>
            </a:r>
            <a:r>
              <a:rPr lang="es-ES" dirty="0" err="1"/>
              <a:t>won’t</a:t>
            </a:r>
            <a:r>
              <a:rPr lang="es-ES" dirty="0"/>
              <a:t> </a:t>
            </a:r>
            <a:r>
              <a:rPr lang="es-ES" dirty="0" err="1"/>
              <a:t>study</a:t>
            </a:r>
            <a:r>
              <a:rPr lang="es-ES" dirty="0"/>
              <a:t>…</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pPr marL="457200" indent="-457200">
              <a:buFont typeface="+mj-lt"/>
              <a:buAutoNum type="arabicPeriod"/>
            </a:pPr>
            <a:r>
              <a:rPr lang="es-ES" dirty="0"/>
              <a:t>Detalles matemáticos</a:t>
            </a:r>
          </a:p>
          <a:p>
            <a:pPr marL="457200" indent="-457200">
              <a:buFont typeface="+mj-lt"/>
              <a:buAutoNum type="arabicPeriod"/>
            </a:pPr>
            <a:r>
              <a:rPr lang="es-ES" dirty="0"/>
              <a:t>Forward/</a:t>
            </a:r>
            <a:r>
              <a:rPr lang="es-ES" dirty="0" err="1"/>
              <a:t>Backward</a:t>
            </a:r>
            <a:r>
              <a:rPr lang="es-ES" dirty="0"/>
              <a:t> </a:t>
            </a:r>
            <a:r>
              <a:rPr lang="es-ES" dirty="0" err="1"/>
              <a:t>propagation</a:t>
            </a:r>
            <a:r>
              <a:rPr lang="es-ES" dirty="0"/>
              <a:t>.</a:t>
            </a:r>
          </a:p>
          <a:p>
            <a:pPr marL="457200" indent="-457200">
              <a:buFont typeface="+mj-lt"/>
              <a:buAutoNum type="arabicPeriod"/>
            </a:pPr>
            <a:r>
              <a:rPr lang="es-ES" dirty="0" err="1"/>
              <a:t>Gradient</a:t>
            </a:r>
            <a:r>
              <a:rPr lang="es-ES" dirty="0"/>
              <a:t> </a:t>
            </a:r>
            <a:r>
              <a:rPr lang="es-ES" dirty="0" err="1"/>
              <a:t>descent</a:t>
            </a:r>
            <a:r>
              <a:rPr lang="es-ES" dirty="0"/>
              <a:t> </a:t>
            </a:r>
            <a:r>
              <a:rPr lang="es-ES" dirty="0" err="1"/>
              <a:t>algorithm</a:t>
            </a:r>
            <a:r>
              <a:rPr lang="es-ES" dirty="0"/>
              <a:t>.</a:t>
            </a:r>
          </a:p>
          <a:p>
            <a:pPr marL="457200" indent="-457200">
              <a:buFont typeface="+mj-lt"/>
              <a:buAutoNum type="arabicPeriod"/>
            </a:pPr>
            <a:endParaRPr lang="es-ES" dirty="0"/>
          </a:p>
        </p:txBody>
      </p:sp>
    </p:spTree>
    <p:extLst>
      <p:ext uri="{BB962C8B-B14F-4D97-AF65-F5344CB8AC3E}">
        <p14:creationId xmlns:p14="http://schemas.microsoft.com/office/powerpoint/2010/main" val="391897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Selección de variables</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742122" y="2372139"/>
                <a:ext cx="7818782" cy="2054087"/>
              </a:xfrm>
            </p:spPr>
            <p:txBody>
              <a:bodyPr/>
              <a:lstStyle/>
              <a:p>
                <a:pPr algn="just"/>
                <a:r>
                  <a:rPr lang="es-ES" sz="1600" dirty="0"/>
                  <a:t>También pueden compararse dos modelos diferentes. Utiliza el mismo test de razón de verosimilitud con el mismo estadístico (</a:t>
                </a:r>
                <a:r>
                  <a:rPr lang="es-ES" sz="1600" dirty="0" err="1"/>
                  <a:t>deviance</a:t>
                </a:r>
                <a:r>
                  <a:rPr lang="es-ES" sz="1600" dirty="0"/>
                  <a:t>).</a:t>
                </a:r>
              </a:p>
              <a:p>
                <a:pPr marL="0" indent="0" algn="just">
                  <a:buNone/>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𝐷</m:t>
                      </m:r>
                      <m:r>
                        <a:rPr lang="es-ES" sz="1600" i="1" smtClean="0">
                          <a:latin typeface="Cambria Math" panose="02040503050406030204" pitchFamily="18" charset="0"/>
                        </a:rPr>
                        <m:t>=</m:t>
                      </m:r>
                      <m:r>
                        <a:rPr lang="es-ES" sz="1600" b="0" i="1" smtClean="0">
                          <a:latin typeface="Cambria Math" panose="02040503050406030204" pitchFamily="18" charset="0"/>
                        </a:rPr>
                        <m:t>2⋅(|</m:t>
                      </m:r>
                      <m:r>
                        <a:rPr lang="es-ES" sz="1600" b="0" i="1" smtClean="0">
                          <a:latin typeface="Cambria Math" panose="02040503050406030204" pitchFamily="18" charset="0"/>
                        </a:rPr>
                        <m:t>𝐿</m:t>
                      </m:r>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𝐿</m:t>
                          </m:r>
                        </m:e>
                        <m:sub>
                          <m:r>
                            <a:rPr lang="es-ES" sz="1600" b="0" i="1" smtClean="0">
                              <a:latin typeface="Cambria Math" panose="02040503050406030204" pitchFamily="18" charset="0"/>
                            </a:rPr>
                            <m:t>𝑎</m:t>
                          </m:r>
                        </m:sub>
                      </m:sSub>
                      <m:r>
                        <a:rPr lang="es-ES" sz="1600" b="0" i="1" smtClean="0">
                          <a:latin typeface="Cambria Math" panose="02040503050406030204" pitchFamily="18" charset="0"/>
                        </a:rPr>
                        <m:t>−</m:t>
                      </m:r>
                      <m:r>
                        <a:rPr lang="es-ES" sz="1600" b="0" i="1" smtClean="0">
                          <a:latin typeface="Cambria Math" panose="02040503050406030204" pitchFamily="18" charset="0"/>
                        </a:rPr>
                        <m:t>𝐿</m:t>
                      </m:r>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𝐿</m:t>
                          </m:r>
                        </m:e>
                        <m:sub>
                          <m:r>
                            <a:rPr lang="es-ES" sz="1600" b="0" i="1" smtClean="0">
                              <a:latin typeface="Cambria Math" panose="02040503050406030204" pitchFamily="18" charset="0"/>
                            </a:rPr>
                            <m:t>0</m:t>
                          </m:r>
                        </m:sub>
                      </m:sSub>
                      <m:r>
                        <a:rPr lang="es-ES" sz="1600" b="0" i="1" smtClean="0">
                          <a:latin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m:t>
                      </m:r>
                      <m:sSub>
                        <m:sSubPr>
                          <m:ctrlPr>
                            <a:rPr lang="es-ES" sz="1600" b="0" i="1" smtClean="0">
                              <a:latin typeface="Cambria Math" panose="02040503050406030204" pitchFamily="18" charset="0"/>
                              <a:ea typeface="Cambria Math" panose="02040503050406030204" pitchFamily="18" charset="0"/>
                            </a:rPr>
                          </m:ctrlPr>
                        </m:sSubPr>
                        <m:e>
                          <m:sSup>
                            <m:sSupPr>
                              <m:ctrlPr>
                                <a:rPr lang="es-ES" sz="1600" i="1">
                                  <a:latin typeface="Cambria Math" panose="02040503050406030204" pitchFamily="18" charset="0"/>
                                  <a:ea typeface="Cambria Math" panose="02040503050406030204" pitchFamily="18" charset="0"/>
                                </a:rPr>
                              </m:ctrlPr>
                            </m:sSupPr>
                            <m:e>
                              <m:r>
                                <a:rPr lang="es-ES" sz="1600" i="1">
                                  <a:latin typeface="Cambria Math" panose="02040503050406030204" pitchFamily="18" charset="0"/>
                                  <a:ea typeface="Cambria Math" panose="02040503050406030204" pitchFamily="18" charset="0"/>
                                </a:rPr>
                                <m:t>𝜒</m:t>
                              </m:r>
                            </m:e>
                            <m:sup>
                              <m:r>
                                <a:rPr lang="es-ES" sz="1600" i="1">
                                  <a:latin typeface="Cambria Math" panose="02040503050406030204" pitchFamily="18" charset="0"/>
                                  <a:ea typeface="Cambria Math" panose="02040503050406030204" pitchFamily="18" charset="0"/>
                                </a:rPr>
                                <m:t>2</m:t>
                              </m:r>
                            </m:sup>
                          </m:sSup>
                        </m:e>
                        <m:sub>
                          <m:r>
                            <a:rPr lang="es-ES" sz="1600" b="0" i="1" smtClean="0">
                              <a:latin typeface="Cambria Math" panose="02040503050406030204" pitchFamily="18" charset="0"/>
                              <a:ea typeface="Cambria Math" panose="02040503050406030204" pitchFamily="18" charset="0"/>
                            </a:rPr>
                            <m:t>𝑑𝑓</m:t>
                          </m:r>
                          <m:r>
                            <a:rPr lang="es-ES" sz="1600" b="0" i="1" smtClean="0">
                              <a:latin typeface="Cambria Math" panose="02040503050406030204" pitchFamily="18" charset="0"/>
                              <a:ea typeface="Cambria Math" panose="02040503050406030204" pitchFamily="18" charset="0"/>
                            </a:rPr>
                            <m:t>1−</m:t>
                          </m:r>
                          <m:r>
                            <a:rPr lang="es-ES" sz="1600" b="0" i="1" smtClean="0">
                              <a:latin typeface="Cambria Math" panose="02040503050406030204" pitchFamily="18" charset="0"/>
                              <a:ea typeface="Cambria Math" panose="02040503050406030204" pitchFamily="18" charset="0"/>
                            </a:rPr>
                            <m:t>𝑑𝑓</m:t>
                          </m:r>
                          <m:r>
                            <a:rPr lang="es-ES" sz="1600" b="0" i="1" smtClean="0">
                              <a:latin typeface="Cambria Math" panose="02040503050406030204" pitchFamily="18" charset="0"/>
                              <a:ea typeface="Cambria Math" panose="02040503050406030204" pitchFamily="18" charset="0"/>
                            </a:rPr>
                            <m:t>2</m:t>
                          </m:r>
                        </m:sub>
                      </m:sSub>
                    </m:oMath>
                  </m:oMathPara>
                </a14:m>
                <a:endParaRPr lang="es-ES" sz="1600" dirty="0"/>
              </a:p>
              <a:p>
                <a:pPr algn="just"/>
                <a:r>
                  <a:rPr lang="es-ES" sz="1600" dirty="0"/>
                  <a:t>Bajo la </a:t>
                </a:r>
                <a:r>
                  <a:rPr lang="es-ES" sz="1600" dirty="0" err="1"/>
                  <a:t>hipótesis</a:t>
                </a:r>
                <a:r>
                  <a:rPr lang="es-ES" sz="1600" dirty="0"/>
                  <a:t> nula: “El modelo que involucra más variables tiene al menos la misma verosimilitud (credibilidad o congruencia) que el modelo nulo”.</a:t>
                </a:r>
              </a:p>
              <a:p>
                <a:pPr algn="just"/>
                <a:r>
                  <a:rPr lang="es-ES" sz="1600" dirty="0"/>
                  <a:t>Se toma la decisión de eliminar la variable o no, de acuerdo al valor que tome el </a:t>
                </a:r>
                <a14:m>
                  <m:oMath xmlns:m="http://schemas.openxmlformats.org/officeDocument/2006/math">
                    <m:r>
                      <a:rPr lang="es-ES" sz="1600" b="0" i="1" smtClean="0">
                        <a:latin typeface="Cambria Math" panose="02040503050406030204" pitchFamily="18" charset="0"/>
                      </a:rPr>
                      <m:t>𝑝</m:t>
                    </m:r>
                    <m:r>
                      <a:rPr lang="es-ES" sz="1600" b="0" i="1" smtClean="0">
                        <a:latin typeface="Cambria Math" panose="02040503050406030204" pitchFamily="18" charset="0"/>
                      </a:rPr>
                      <m:t>−</m:t>
                    </m:r>
                    <m:r>
                      <a:rPr lang="es-ES" sz="1600" b="0" i="1" smtClean="0">
                        <a:latin typeface="Cambria Math" panose="02040503050406030204" pitchFamily="18" charset="0"/>
                      </a:rPr>
                      <m:t>𝑣𝑎𝑙𝑢𝑒</m:t>
                    </m:r>
                  </m:oMath>
                </a14:m>
                <a:r>
                  <a:rPr lang="es-ES" sz="1600" dirty="0"/>
                  <a:t>.</a:t>
                </a:r>
              </a:p>
              <a:p>
                <a:pPr algn="just"/>
                <a:endParaRPr lang="es-ES" sz="16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742122" y="2372139"/>
                <a:ext cx="7818782" cy="2054087"/>
              </a:xfrm>
              <a:blipFill>
                <a:blip r:embed="rId2"/>
                <a:stretch>
                  <a:fillRect l="-546" t="-1484" r="-468" b="-9792"/>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602173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Cutoff</a:t>
            </a:r>
            <a:r>
              <a:rPr lang="es-ES" dirty="0"/>
              <a:t> o umbral de decisión</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03582" y="2531384"/>
                <a:ext cx="8136835" cy="3508689"/>
              </a:xfrm>
            </p:spPr>
            <p:txBody>
              <a:bodyPr/>
              <a:lstStyle/>
              <a:p>
                <a:pPr algn="just"/>
                <a:r>
                  <a:rPr lang="es-ES" sz="2000" dirty="0"/>
                  <a:t>La función que hemos calculado devuelve una estimación de una probabilidad. Para poder utilizarla como clasificador, hay que definir un límite de decisión. </a:t>
                </a:r>
              </a:p>
              <a:p>
                <a:pPr algn="just"/>
                <a:r>
                  <a:rPr lang="es-ES" sz="2000" dirty="0"/>
                  <a:t>En función de si el valor devuelto por la función es mayor o menor que ese límite, clasificaremos el evento. </a:t>
                </a:r>
              </a:p>
              <a:p>
                <a:pPr algn="just"/>
                <a:r>
                  <a:rPr lang="es-ES" sz="2000" dirty="0"/>
                  <a:t>Tendremos entonces que</a:t>
                </a:r>
              </a:p>
              <a:p>
                <a:pPr algn="just"/>
                <a:endParaRPr lang="es-ES" sz="2000" dirty="0"/>
              </a:p>
              <a:p>
                <a:pPr marL="0" indent="0" algn="just">
                  <a:buNone/>
                </a:pPr>
                <a14:m>
                  <m:oMathPara xmlns:m="http://schemas.openxmlformats.org/officeDocument/2006/math">
                    <m:oMathParaPr>
                      <m:jc m:val="centerGroup"/>
                    </m:oMathParaPr>
                    <m:oMath xmlns:m="http://schemas.openxmlformats.org/officeDocument/2006/math">
                      <m:acc>
                        <m:accPr>
                          <m:chr m:val="̂"/>
                          <m:ctrlPr>
                            <a:rPr lang="es-ES" sz="2000" b="0" i="1" smtClean="0">
                              <a:latin typeface="Cambria Math" panose="02040503050406030204" pitchFamily="18" charset="0"/>
                            </a:rPr>
                          </m:ctrlPr>
                        </m:accPr>
                        <m:e>
                          <m:r>
                            <a:rPr lang="es-ES" sz="2000" b="0" i="1" smtClean="0">
                              <a:latin typeface="Cambria Math" panose="02040503050406030204" pitchFamily="18" charset="0"/>
                            </a:rPr>
                            <m:t>𝑦</m:t>
                          </m:r>
                        </m:e>
                      </m:acc>
                      <m:r>
                        <a:rPr lang="es-ES" sz="2000" b="0" i="1" smtClean="0">
                          <a:latin typeface="Cambria Math" panose="02040503050406030204" pitchFamily="18" charset="0"/>
                        </a:rPr>
                        <m:t>=</m:t>
                      </m:r>
                      <m:r>
                        <a:rPr lang="es-ES" sz="2000" i="1">
                          <a:latin typeface="Cambria Math" panose="02040503050406030204" pitchFamily="18" charset="0"/>
                        </a:rPr>
                        <m:t> </m:t>
                      </m:r>
                      <m:d>
                        <m:dPr>
                          <m:begChr m:val="{"/>
                          <m:endChr m:val=""/>
                          <m:ctrlPr>
                            <a:rPr lang="es-ES" sz="2000" b="0" i="1" smtClean="0">
                              <a:latin typeface="Cambria Math" panose="02040503050406030204" pitchFamily="18" charset="0"/>
                            </a:rPr>
                          </m:ctrlPr>
                        </m:dPr>
                        <m:e>
                          <m:eqArr>
                            <m:eqArrPr>
                              <m:ctrlPr>
                                <a:rPr lang="es-ES" sz="2000" b="0" i="1" smtClean="0">
                                  <a:latin typeface="Cambria Math" panose="02040503050406030204" pitchFamily="18" charset="0"/>
                                </a:rPr>
                              </m:ctrlPr>
                            </m:eqArrPr>
                            <m:e>
                              <m:r>
                                <a:rPr lang="es-ES" sz="2000" b="0" i="1" smtClean="0">
                                  <a:latin typeface="Cambria Math" panose="02040503050406030204" pitchFamily="18" charset="0"/>
                                </a:rPr>
                                <m:t>1,</m:t>
                              </m:r>
                              <m:r>
                                <a:rPr lang="es-ES" sz="2000" i="1">
                                  <a:latin typeface="Cambria Math" panose="02040503050406030204" pitchFamily="18" charset="0"/>
                                </a:rPr>
                                <m:t>𝑃</m:t>
                              </m:r>
                              <m:d>
                                <m:dPr>
                                  <m:endChr m:val="|"/>
                                  <m:ctrlPr>
                                    <a:rPr lang="es-ES" sz="2000" i="1">
                                      <a:latin typeface="Cambria Math" panose="02040503050406030204" pitchFamily="18" charset="0"/>
                                    </a:rPr>
                                  </m:ctrlPr>
                                </m:dPr>
                                <m:e>
                                  <m:acc>
                                    <m:accPr>
                                      <m:chr m:val="̂"/>
                                      <m:ctrlPr>
                                        <a:rPr lang="es-ES" sz="2000" i="1">
                                          <a:latin typeface="Cambria Math" panose="02040503050406030204" pitchFamily="18" charset="0"/>
                                        </a:rPr>
                                      </m:ctrlPr>
                                    </m:accPr>
                                    <m:e>
                                      <m:r>
                                        <a:rPr lang="es-ES" sz="2000" i="1">
                                          <a:latin typeface="Cambria Math" panose="02040503050406030204" pitchFamily="18" charset="0"/>
                                        </a:rPr>
                                        <m:t>𝑦</m:t>
                                      </m:r>
                                    </m:e>
                                  </m:acc>
                                  <m:r>
                                    <a:rPr lang="es-ES" sz="2000" i="1">
                                      <a:latin typeface="Cambria Math" panose="02040503050406030204" pitchFamily="18" charset="0"/>
                                    </a:rPr>
                                    <m:t>=1</m:t>
                                  </m:r>
                                </m:e>
                              </m:d>
                              <m:sSub>
                                <m:sSubPr>
                                  <m:ctrlPr>
                                    <a:rPr lang="es-ES" sz="2000" i="1">
                                      <a:latin typeface="Cambria Math" panose="02040503050406030204" pitchFamily="18" charset="0"/>
                                    </a:rPr>
                                  </m:ctrlPr>
                                </m:sSubPr>
                                <m:e>
                                  <m:r>
                                    <a:rPr lang="es-ES" sz="2000" i="1">
                                      <a:latin typeface="Cambria Math" panose="02040503050406030204" pitchFamily="18" charset="0"/>
                                    </a:rPr>
                                    <m:t>𝑥</m:t>
                                  </m:r>
                                </m:e>
                                <m:sub>
                                  <m:r>
                                    <a:rPr lang="es-ES" sz="2000" i="1">
                                      <a:latin typeface="Cambria Math" panose="02040503050406030204" pitchFamily="18" charset="0"/>
                                    </a:rPr>
                                    <m:t>1</m:t>
                                  </m:r>
                                </m:sub>
                              </m:sSub>
                              <m:r>
                                <a:rPr lang="es-ES" sz="2000" i="1">
                                  <a:latin typeface="Cambria Math" panose="02040503050406030204" pitchFamily="18" charset="0"/>
                                </a:rPr>
                                <m:t>,…, </m:t>
                              </m:r>
                              <m:sSub>
                                <m:sSubPr>
                                  <m:ctrlPr>
                                    <a:rPr lang="es-ES" sz="2000" i="1">
                                      <a:latin typeface="Cambria Math" panose="02040503050406030204" pitchFamily="18" charset="0"/>
                                    </a:rPr>
                                  </m:ctrlPr>
                                </m:sSubPr>
                                <m:e>
                                  <m:r>
                                    <a:rPr lang="es-ES" sz="2000" i="1">
                                      <a:latin typeface="Cambria Math" panose="02040503050406030204" pitchFamily="18" charset="0"/>
                                    </a:rPr>
                                    <m:t>𝑥</m:t>
                                  </m:r>
                                </m:e>
                                <m:sub>
                                  <m:r>
                                    <a:rPr lang="es-ES" sz="2000" i="1">
                                      <a:latin typeface="Cambria Math" panose="02040503050406030204" pitchFamily="18" charset="0"/>
                                    </a:rPr>
                                    <m:t>𝑛</m:t>
                                  </m:r>
                                </m:sub>
                              </m:sSub>
                              <m:r>
                                <a:rPr lang="es-ES" sz="2000" i="1">
                                  <a:latin typeface="Cambria Math" panose="02040503050406030204" pitchFamily="18" charset="0"/>
                                </a:rPr>
                                <m:t>)</m:t>
                              </m:r>
                              <m:r>
                                <a:rPr lang="es-ES" sz="2000" b="0" i="1" smtClean="0">
                                  <a:latin typeface="Cambria Math" panose="02040503050406030204" pitchFamily="18" charset="0"/>
                                </a:rPr>
                                <m:t>≥</m:t>
                              </m:r>
                              <m:r>
                                <a:rPr lang="es-ES" sz="2000" b="0" i="1" smtClean="0">
                                  <a:latin typeface="Cambria Math" panose="02040503050406030204" pitchFamily="18" charset="0"/>
                                </a:rPr>
                                <m:t>𝜀</m:t>
                              </m:r>
                            </m:e>
                            <m:e>
                              <m:r>
                                <a:rPr lang="es-ES" sz="2000" i="1">
                                  <a:latin typeface="Cambria Math" panose="02040503050406030204" pitchFamily="18" charset="0"/>
                                </a:rPr>
                                <m:t>0,</m:t>
                              </m:r>
                              <m:r>
                                <a:rPr lang="es-ES" sz="2000" i="1">
                                  <a:latin typeface="Cambria Math" panose="02040503050406030204" pitchFamily="18" charset="0"/>
                                </a:rPr>
                                <m:t>𝑃</m:t>
                              </m:r>
                              <m:d>
                                <m:dPr>
                                  <m:endChr m:val="|"/>
                                  <m:ctrlPr>
                                    <a:rPr lang="es-ES" sz="2000" i="1">
                                      <a:latin typeface="Cambria Math" panose="02040503050406030204" pitchFamily="18" charset="0"/>
                                    </a:rPr>
                                  </m:ctrlPr>
                                </m:dPr>
                                <m:e>
                                  <m:acc>
                                    <m:accPr>
                                      <m:chr m:val="̂"/>
                                      <m:ctrlPr>
                                        <a:rPr lang="es-ES" sz="2000" i="1">
                                          <a:latin typeface="Cambria Math" panose="02040503050406030204" pitchFamily="18" charset="0"/>
                                        </a:rPr>
                                      </m:ctrlPr>
                                    </m:accPr>
                                    <m:e>
                                      <m:r>
                                        <a:rPr lang="es-ES" sz="2000" i="1">
                                          <a:latin typeface="Cambria Math" panose="02040503050406030204" pitchFamily="18" charset="0"/>
                                        </a:rPr>
                                        <m:t>𝑦</m:t>
                                      </m:r>
                                    </m:e>
                                  </m:acc>
                                  <m:r>
                                    <a:rPr lang="es-ES" sz="2000" i="1">
                                      <a:latin typeface="Cambria Math" panose="02040503050406030204" pitchFamily="18" charset="0"/>
                                    </a:rPr>
                                    <m:t>=1</m:t>
                                  </m:r>
                                </m:e>
                              </m:d>
                              <m:sSub>
                                <m:sSubPr>
                                  <m:ctrlPr>
                                    <a:rPr lang="es-ES" sz="2000" i="1">
                                      <a:latin typeface="Cambria Math" panose="02040503050406030204" pitchFamily="18" charset="0"/>
                                    </a:rPr>
                                  </m:ctrlPr>
                                </m:sSubPr>
                                <m:e>
                                  <m:r>
                                    <a:rPr lang="es-ES" sz="2000" i="1">
                                      <a:latin typeface="Cambria Math" panose="02040503050406030204" pitchFamily="18" charset="0"/>
                                    </a:rPr>
                                    <m:t>𝑥</m:t>
                                  </m:r>
                                </m:e>
                                <m:sub>
                                  <m:r>
                                    <a:rPr lang="es-ES" sz="2000" i="1">
                                      <a:latin typeface="Cambria Math" panose="02040503050406030204" pitchFamily="18" charset="0"/>
                                    </a:rPr>
                                    <m:t>1</m:t>
                                  </m:r>
                                </m:sub>
                              </m:sSub>
                              <m:r>
                                <a:rPr lang="es-ES" sz="2000" i="1">
                                  <a:latin typeface="Cambria Math" panose="02040503050406030204" pitchFamily="18" charset="0"/>
                                </a:rPr>
                                <m:t>,…, </m:t>
                              </m:r>
                              <m:sSub>
                                <m:sSubPr>
                                  <m:ctrlPr>
                                    <a:rPr lang="es-ES" sz="2000" i="1">
                                      <a:latin typeface="Cambria Math" panose="02040503050406030204" pitchFamily="18" charset="0"/>
                                    </a:rPr>
                                  </m:ctrlPr>
                                </m:sSubPr>
                                <m:e>
                                  <m:r>
                                    <a:rPr lang="es-ES" sz="2000" i="1">
                                      <a:latin typeface="Cambria Math" panose="02040503050406030204" pitchFamily="18" charset="0"/>
                                    </a:rPr>
                                    <m:t>𝑥</m:t>
                                  </m:r>
                                </m:e>
                                <m:sub>
                                  <m:r>
                                    <a:rPr lang="es-ES" sz="2000" i="1">
                                      <a:latin typeface="Cambria Math" panose="02040503050406030204" pitchFamily="18" charset="0"/>
                                    </a:rPr>
                                    <m:t>𝑛</m:t>
                                  </m:r>
                                </m:sub>
                              </m:sSub>
                              <m:r>
                                <a:rPr lang="es-ES" sz="2000" i="1">
                                  <a:latin typeface="Cambria Math" panose="02040503050406030204" pitchFamily="18" charset="0"/>
                                </a:rPr>
                                <m:t>)</m:t>
                              </m:r>
                              <m:r>
                                <a:rPr lang="es-ES" sz="2000" b="0" i="1" smtClean="0">
                                  <a:latin typeface="Cambria Math" panose="02040503050406030204" pitchFamily="18" charset="0"/>
                                </a:rPr>
                                <m:t>&lt;</m:t>
                              </m:r>
                              <m:r>
                                <a:rPr lang="es-ES" sz="2000" b="0" i="1" smtClean="0">
                                  <a:latin typeface="Cambria Math" panose="02040503050406030204" pitchFamily="18" charset="0"/>
                                </a:rPr>
                                <m:t>𝜀</m:t>
                              </m:r>
                            </m:e>
                          </m:eqArr>
                        </m:e>
                      </m:d>
                    </m:oMath>
                  </m:oMathPara>
                </a14:m>
                <a:endParaRPr lang="es-ES" sz="20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503582" y="2531384"/>
                <a:ext cx="8136835" cy="3508689"/>
              </a:xfrm>
              <a:blipFill>
                <a:blip r:embed="rId2"/>
                <a:stretch>
                  <a:fillRect l="-900" t="-1389" r="-825"/>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64671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80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8426" y="1135134"/>
            <a:ext cx="8267148" cy="1316517"/>
          </a:xfrm>
        </p:spPr>
        <p:txBody>
          <a:bodyPr/>
          <a:lstStyle/>
          <a:p>
            <a:pPr algn="just"/>
            <a:r>
              <a:rPr lang="es-ES" sz="3200" dirty="0" err="1"/>
              <a:t>Decision</a:t>
            </a:r>
            <a:r>
              <a:rPr lang="es-ES" sz="3200" dirty="0"/>
              <a:t> </a:t>
            </a:r>
            <a:r>
              <a:rPr lang="es-ES" sz="3200" dirty="0" err="1"/>
              <a:t>Trees</a:t>
            </a:r>
            <a:r>
              <a:rPr lang="es-ES" sz="3200" dirty="0"/>
              <a:t> o como un árbol puede clasificar eventos…</a:t>
            </a:r>
          </a:p>
        </p:txBody>
      </p:sp>
      <p:pic>
        <p:nvPicPr>
          <p:cNvPr id="13314" name="Picture 2" descr="http://res.cloudinary.com/dyd911kmh/image/upload/f_auto,q_auto:best/v1528907338/classification-tree_ygvats.png">
            <a:extLst>
              <a:ext uri="{FF2B5EF4-FFF2-40B4-BE49-F238E27FC236}">
                <a16:creationId xmlns:a16="http://schemas.microsoft.com/office/drawing/2014/main" id="{E2CD1EF6-378B-400A-AC61-A70ED6D224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287" y="2316786"/>
            <a:ext cx="7567426" cy="417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801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Motivación</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03582" y="1859901"/>
            <a:ext cx="8136835" cy="3904796"/>
          </a:xfrm>
        </p:spPr>
        <p:txBody>
          <a:bodyPr/>
          <a:lstStyle/>
          <a:p>
            <a:pPr algn="just"/>
            <a:r>
              <a:rPr lang="es-ES" dirty="0"/>
              <a:t>En cada punto, considera un conjunto de preguntas que pueden particionar tu conjunto de datos.</a:t>
            </a:r>
          </a:p>
          <a:p>
            <a:pPr algn="just"/>
            <a:r>
              <a:rPr lang="es-ES" dirty="0"/>
              <a:t>Elige la pregunta que proporciona la mejor división y nuevamente encuentra las mejores preguntas para las particiones.</a:t>
            </a:r>
          </a:p>
          <a:p>
            <a:pPr algn="just"/>
            <a:r>
              <a:rPr lang="es-ES" dirty="0"/>
              <a:t>Simplemente puedes tomar un valor y “lanzarlo” por el árbol. Las preguntas te guiarán a su clase apropiada.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775923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03582" y="1859901"/>
            <a:ext cx="8136835" cy="3904796"/>
          </a:xfrm>
        </p:spPr>
        <p:txBody>
          <a:bodyPr/>
          <a:lstStyle/>
          <a:p>
            <a:pPr algn="just"/>
            <a:r>
              <a:rPr lang="es-ES" dirty="0"/>
              <a:t>El árbol de decisión es un tipo de algoritmo de aprendizaje supervisado que se puede usar tanto en problemas de regresión como de clasificación.</a:t>
            </a:r>
          </a:p>
          <a:p>
            <a:pPr algn="just"/>
            <a:r>
              <a:rPr lang="es-ES" dirty="0"/>
              <a:t>Funciona para variables de entrada y salida tanto categóricas como continuas.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52386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8434" name="Picture 2" descr="http://res.cloudinary.com/dyd911kmh/image/upload/f_auto,q_auto:best/v1528907338/decision-tree_c2yyos.png">
            <a:extLst>
              <a:ext uri="{FF2B5EF4-FFF2-40B4-BE49-F238E27FC236}">
                <a16:creationId xmlns:a16="http://schemas.microsoft.com/office/drawing/2014/main" id="{E42AC357-3FFE-4803-AF81-331217DDFB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5158" y="2362300"/>
            <a:ext cx="6493683" cy="3575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682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2111144D-CF20-4CBF-B37D-912BB186748A}"/>
              </a:ext>
            </a:extLst>
          </p:cNvPr>
          <p:cNvSpPr>
            <a:spLocks noGrp="1"/>
          </p:cNvSpPr>
          <p:nvPr>
            <p:ph idx="1"/>
          </p:nvPr>
        </p:nvSpPr>
        <p:spPr>
          <a:xfrm>
            <a:off x="437322" y="1858901"/>
            <a:ext cx="8375374" cy="4581656"/>
          </a:xfrm>
        </p:spPr>
        <p:txBody>
          <a:bodyPr/>
          <a:lstStyle/>
          <a:p>
            <a:pPr algn="just"/>
            <a:r>
              <a:rPr lang="es-ES" sz="1600" dirty="0"/>
              <a:t>Identifiquemos terminologías importantes en el Árbol de decisiones, mirando la imagen de anterior.</a:t>
            </a:r>
          </a:p>
          <a:p>
            <a:pPr algn="just"/>
            <a:r>
              <a:rPr lang="es-ES" sz="1600" dirty="0"/>
              <a:t>El nodo raíz (</a:t>
            </a:r>
            <a:r>
              <a:rPr lang="es-ES" sz="1600" dirty="0" err="1"/>
              <a:t>Root</a:t>
            </a:r>
            <a:r>
              <a:rPr lang="es-ES" sz="1600" dirty="0"/>
              <a:t> </a:t>
            </a:r>
            <a:r>
              <a:rPr lang="es-ES" sz="1600" dirty="0" err="1"/>
              <a:t>node</a:t>
            </a:r>
            <a:r>
              <a:rPr lang="es-ES" sz="1600" dirty="0"/>
              <a:t>) representa a toda la población o muestra. Además se divide en dos o más conjuntos homogéneos.</a:t>
            </a:r>
          </a:p>
          <a:p>
            <a:pPr algn="just"/>
            <a:r>
              <a:rPr lang="es-ES" sz="1600" dirty="0"/>
              <a:t>El </a:t>
            </a:r>
            <a:r>
              <a:rPr lang="es-ES" sz="1600" dirty="0" err="1"/>
              <a:t>splitting</a:t>
            </a:r>
            <a:r>
              <a:rPr lang="es-ES" sz="1600" dirty="0"/>
              <a:t> es un proceso de división de un nodo en dos o más </a:t>
            </a:r>
            <a:r>
              <a:rPr lang="es-ES" sz="1600" dirty="0" err="1"/>
              <a:t>subnodos</a:t>
            </a:r>
            <a:r>
              <a:rPr lang="es-ES" sz="1600" dirty="0"/>
              <a:t>.</a:t>
            </a:r>
          </a:p>
          <a:p>
            <a:pPr algn="just"/>
            <a:r>
              <a:rPr lang="es-ES" sz="1600" dirty="0"/>
              <a:t>Cuando un </a:t>
            </a:r>
            <a:r>
              <a:rPr lang="es-ES" sz="1600" dirty="0" err="1"/>
              <a:t>subnodo</a:t>
            </a:r>
            <a:r>
              <a:rPr lang="es-ES" sz="1600" dirty="0"/>
              <a:t> se divide en </a:t>
            </a:r>
            <a:r>
              <a:rPr lang="es-ES" sz="1600" dirty="0" err="1"/>
              <a:t>subnodos</a:t>
            </a:r>
            <a:r>
              <a:rPr lang="es-ES" sz="1600" dirty="0"/>
              <a:t> adicionales, se denomina nodo de decisión (</a:t>
            </a:r>
            <a:r>
              <a:rPr lang="es-ES" sz="1600" dirty="0" err="1"/>
              <a:t>Decision</a:t>
            </a:r>
            <a:r>
              <a:rPr lang="es-ES" sz="1600" dirty="0"/>
              <a:t> </a:t>
            </a:r>
            <a:r>
              <a:rPr lang="es-ES" sz="1600" dirty="0" err="1"/>
              <a:t>node</a:t>
            </a:r>
            <a:r>
              <a:rPr lang="es-ES" sz="1600" dirty="0"/>
              <a:t>).</a:t>
            </a:r>
          </a:p>
          <a:p>
            <a:pPr algn="just"/>
            <a:r>
              <a:rPr lang="es-ES" sz="1600" dirty="0"/>
              <a:t>Los nodos que no se dividen se denominan nodo terminal (terminal </a:t>
            </a:r>
            <a:r>
              <a:rPr lang="es-ES" sz="1600" dirty="0" err="1"/>
              <a:t>node</a:t>
            </a:r>
            <a:r>
              <a:rPr lang="es-ES" sz="1600" dirty="0"/>
              <a:t>) o hoja (</a:t>
            </a:r>
            <a:r>
              <a:rPr lang="es-ES" sz="1600" dirty="0" err="1"/>
              <a:t>leaf</a:t>
            </a:r>
            <a:r>
              <a:rPr lang="es-ES" sz="1600" dirty="0"/>
              <a:t>).</a:t>
            </a:r>
          </a:p>
          <a:p>
            <a:pPr algn="just"/>
            <a:r>
              <a:rPr lang="es-ES" sz="1600" dirty="0"/>
              <a:t>Cuando elimina </a:t>
            </a:r>
            <a:r>
              <a:rPr lang="es-ES" sz="1600" dirty="0" err="1"/>
              <a:t>subnodos</a:t>
            </a:r>
            <a:r>
              <a:rPr lang="es-ES" sz="1600" dirty="0"/>
              <a:t> de un nodo de decisión, este proceso se denomina Poda (</a:t>
            </a:r>
            <a:r>
              <a:rPr lang="es-ES" sz="1600" dirty="0" err="1"/>
              <a:t>Pruning</a:t>
            </a:r>
            <a:r>
              <a:rPr lang="es-ES" sz="1600" dirty="0"/>
              <a:t>). Lo opuesto a la poda es la </a:t>
            </a:r>
            <a:r>
              <a:rPr lang="es-ES" sz="1600" dirty="0" err="1"/>
              <a:t>splitting</a:t>
            </a:r>
            <a:r>
              <a:rPr lang="es-ES" sz="1600" dirty="0"/>
              <a:t>.</a:t>
            </a:r>
          </a:p>
          <a:p>
            <a:pPr algn="just"/>
            <a:r>
              <a:rPr lang="es-ES" sz="1600" dirty="0"/>
              <a:t>Una subsección de un árbol entero se llama Rama (Branch).</a:t>
            </a:r>
          </a:p>
          <a:p>
            <a:pPr algn="just"/>
            <a:r>
              <a:rPr lang="es-ES" sz="1600" dirty="0"/>
              <a:t>Un nodo, que se divide en </a:t>
            </a:r>
            <a:r>
              <a:rPr lang="es-ES" sz="1600" dirty="0" err="1"/>
              <a:t>subnodos</a:t>
            </a:r>
            <a:r>
              <a:rPr lang="es-ES" sz="1600" dirty="0"/>
              <a:t>, se denomina nodo padre (</a:t>
            </a:r>
            <a:r>
              <a:rPr lang="es-ES" sz="1600" dirty="0" err="1"/>
              <a:t>parent</a:t>
            </a:r>
            <a:r>
              <a:rPr lang="es-ES" sz="1600" dirty="0"/>
              <a:t> </a:t>
            </a:r>
            <a:r>
              <a:rPr lang="es-ES" sz="1600" dirty="0" err="1"/>
              <a:t>node</a:t>
            </a:r>
            <a:r>
              <a:rPr lang="es-ES" sz="1600" dirty="0"/>
              <a:t>) de los </a:t>
            </a:r>
            <a:r>
              <a:rPr lang="es-ES" sz="1600" dirty="0" err="1"/>
              <a:t>subnodos</a:t>
            </a:r>
            <a:r>
              <a:rPr lang="es-ES" sz="1600" dirty="0"/>
              <a:t>; mientras que los </a:t>
            </a:r>
            <a:r>
              <a:rPr lang="es-ES" sz="1600" dirty="0" err="1"/>
              <a:t>subnodos</a:t>
            </a:r>
            <a:r>
              <a:rPr lang="es-ES" sz="1600" dirty="0"/>
              <a:t> se denominan hijos (</a:t>
            </a:r>
            <a:r>
              <a:rPr lang="es-ES" sz="1600" dirty="0" err="1"/>
              <a:t>child</a:t>
            </a:r>
            <a:r>
              <a:rPr lang="es-ES" sz="1600" dirty="0"/>
              <a:t>) del nodo padre.</a:t>
            </a:r>
          </a:p>
        </p:txBody>
      </p:sp>
    </p:spTree>
    <p:extLst>
      <p:ext uri="{BB962C8B-B14F-4D97-AF65-F5344CB8AC3E}">
        <p14:creationId xmlns:p14="http://schemas.microsoft.com/office/powerpoint/2010/main" val="749689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dirty="0"/>
              <a:t>Tipos de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556" name="Picture 4" descr="Classification vs. Regression&#10;1 Mar 2015 8Decision Trees and Random Forests / Debdoot Sheet / MLCN2015&#10; ">
            <a:extLst>
              <a:ext uri="{FF2B5EF4-FFF2-40B4-BE49-F238E27FC236}">
                <a16:creationId xmlns:a16="http://schemas.microsoft.com/office/drawing/2014/main" id="{7663A1BC-C326-4E84-B68D-1207C82BE67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25" t="16866" r="4452" b="11292"/>
          <a:stretch/>
        </p:blipFill>
        <p:spPr bwMode="auto">
          <a:xfrm>
            <a:off x="907774" y="2110409"/>
            <a:ext cx="7328452" cy="427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033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2111144D-CF20-4CBF-B37D-912BB186748A}"/>
              </a:ext>
            </a:extLst>
          </p:cNvPr>
          <p:cNvSpPr>
            <a:spLocks noGrp="1"/>
          </p:cNvSpPr>
          <p:nvPr>
            <p:ph idx="1"/>
          </p:nvPr>
        </p:nvSpPr>
        <p:spPr>
          <a:xfrm>
            <a:off x="1174458" y="1858901"/>
            <a:ext cx="6994941" cy="4581656"/>
          </a:xfrm>
        </p:spPr>
        <p:txBody>
          <a:bodyPr/>
          <a:lstStyle/>
          <a:p>
            <a:pPr algn="just"/>
            <a:r>
              <a:rPr lang="es-ES" sz="1800" dirty="0"/>
              <a:t>Echemos un vistazo a la imagen de la siguiente diapositiva, que ayuda a visualizar la naturaleza de la partición realizada por un árbol de regresión.</a:t>
            </a:r>
          </a:p>
          <a:p>
            <a:pPr algn="just"/>
            <a:r>
              <a:rPr lang="es-ES" sz="1800" dirty="0"/>
              <a:t>Se observa un árbol de regresión que se ajusta a un conjunto de datos aleatorio.</a:t>
            </a:r>
          </a:p>
          <a:p>
            <a:pPr algn="just"/>
            <a:r>
              <a:rPr lang="es-ES" sz="1800" dirty="0"/>
              <a:t>Ambas visualizaciones muestran una serie de reglas de división (</a:t>
            </a:r>
            <a:r>
              <a:rPr lang="es-ES" sz="1800" dirty="0" err="1"/>
              <a:t>splitting</a:t>
            </a:r>
            <a:r>
              <a:rPr lang="es-ES" sz="1800" dirty="0"/>
              <a:t> rules), que comienzan en la parte superior del árbol.</a:t>
            </a:r>
          </a:p>
          <a:p>
            <a:pPr algn="just"/>
            <a:r>
              <a:rPr lang="es-ES" sz="1800" dirty="0"/>
              <a:t>Observe que cada división del dominio está alineada con uno de los ejes de las variables.</a:t>
            </a:r>
          </a:p>
        </p:txBody>
      </p:sp>
    </p:spTree>
    <p:extLst>
      <p:ext uri="{BB962C8B-B14F-4D97-AF65-F5344CB8AC3E}">
        <p14:creationId xmlns:p14="http://schemas.microsoft.com/office/powerpoint/2010/main" val="68840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pic>
        <p:nvPicPr>
          <p:cNvPr id="2052" name="Picture 4" descr="No hay texto alternativo para esta imagen">
            <a:extLst>
              <a:ext uri="{FF2B5EF4-FFF2-40B4-BE49-F238E27FC236}">
                <a16:creationId xmlns:a16="http://schemas.microsoft.com/office/drawing/2014/main" id="{75777F57-B4EA-44FA-9DC0-86BCB1FBD7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0968" y="1630018"/>
            <a:ext cx="6342063" cy="491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388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2530" name="Picture 2" descr="http://res.cloudinary.com/dyd911kmh/image/upload/f_auto,q_auto:best/v1528907338/regression-tree_g8zxq5.png">
            <a:extLst>
              <a:ext uri="{FF2B5EF4-FFF2-40B4-BE49-F238E27FC236}">
                <a16:creationId xmlns:a16="http://schemas.microsoft.com/office/drawing/2014/main" id="{549C2575-7C4C-4AFC-9512-523F1B216B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250" y="1873250"/>
            <a:ext cx="829627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00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Para construir un árbol de regresión, primero se utiliza la división binaria recursiva para hacer crecer un árbol grande en los datos de entrenamiento, deteniéndose solo cuando cada nodo terminal tenga menos de un número mínimo de observaciones.</a:t>
                </a:r>
              </a:p>
              <a:p>
                <a:pPr algn="just"/>
                <a:r>
                  <a:rPr lang="es-ES" sz="1800" dirty="0"/>
                  <a:t>Se utiliza el algoritmo de </a:t>
                </a:r>
                <a:r>
                  <a:rPr lang="es-ES" sz="1800" dirty="0" err="1"/>
                  <a:t>recursive</a:t>
                </a:r>
                <a:r>
                  <a:rPr lang="es-ES" sz="1800" dirty="0"/>
                  <a:t> </a:t>
                </a:r>
                <a:r>
                  <a:rPr lang="es-ES" sz="1800" dirty="0" err="1"/>
                  <a:t>binary</a:t>
                </a:r>
                <a:r>
                  <a:rPr lang="es-ES" sz="1800" dirty="0"/>
                  <a:t> </a:t>
                </a:r>
                <a:r>
                  <a:rPr lang="es-ES" sz="1800" dirty="0" err="1"/>
                  <a:t>splitting</a:t>
                </a:r>
                <a:r>
                  <a:rPr lang="es-ES" sz="1800" dirty="0"/>
                  <a:t> (división binaria recursiva) para minimizar la suma de cuadrados residual (RSS), una medida de error que también se usa en la para un modelo de regresión lineal. Es decir, el objetivo es encontrar “cajas” que minimicen:</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𝑅𝑆𝑆</m:t>
                      </m:r>
                      <m:r>
                        <a:rPr lang="es-ES" sz="1800" b="0" i="1" smtClean="0">
                          <a:latin typeface="Cambria Math" panose="02040503050406030204" pitchFamily="18" charset="0"/>
                        </a:rPr>
                        <m:t>=</m:t>
                      </m:r>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𝑚</m:t>
                          </m:r>
                          <m:r>
                            <a:rPr lang="es-ES" sz="1800" b="0" i="1" smtClean="0">
                              <a:latin typeface="Cambria Math" panose="02040503050406030204" pitchFamily="18" charset="0"/>
                            </a:rPr>
                            <m:t>=1</m:t>
                          </m:r>
                        </m:sub>
                        <m:sup>
                          <m:r>
                            <a:rPr lang="es-ES" sz="1800" b="0" i="1" smtClean="0">
                              <a:latin typeface="Cambria Math" panose="02040503050406030204" pitchFamily="18" charset="0"/>
                            </a:rPr>
                            <m:t>𝑀</m:t>
                          </m:r>
                        </m:sup>
                        <m:e>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𝑖</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𝑚</m:t>
                                  </m:r>
                                </m:sub>
                              </m:sSub>
                            </m:sub>
                            <m:sup>
                              <m:r>
                                <a:rPr lang="es-ES" sz="1800" b="0" i="1" smtClean="0">
                                  <a:latin typeface="Cambria Math" panose="02040503050406030204" pitchFamily="18" charset="0"/>
                                </a:rPr>
                                <m:t>𝑚</m:t>
                              </m:r>
                            </m:sup>
                            <m:e>
                              <m:sSup>
                                <m:sSupPr>
                                  <m:ctrlPr>
                                    <a:rPr lang="es-ES" sz="1800" b="0" i="1" smtClean="0">
                                      <a:latin typeface="Cambria Math" panose="02040503050406030204" pitchFamily="18" charset="0"/>
                                    </a:rPr>
                                  </m:ctrlPr>
                                </m:sSupPr>
                                <m:e>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 </m:t>
                                      </m:r>
                                      <m:sSub>
                                        <m:sSubPr>
                                          <m:ctrlPr>
                                            <a:rPr lang="es-ES" sz="1800" b="0" i="1" smtClean="0">
                                              <a:latin typeface="Cambria Math" panose="02040503050406030204" pitchFamily="18" charset="0"/>
                                            </a:rPr>
                                          </m:ctrlPr>
                                        </m:sSubPr>
                                        <m:e>
                                          <m:acc>
                                            <m:accPr>
                                              <m:chr m:val="̂"/>
                                              <m:ctrlPr>
                                                <a:rPr lang="es-ES" sz="1800" b="0" i="1" smtClean="0">
                                                  <a:latin typeface="Cambria Math" panose="02040503050406030204" pitchFamily="18" charset="0"/>
                                                </a:rPr>
                                              </m:ctrlPr>
                                            </m:accPr>
                                            <m:e>
                                              <m:r>
                                                <a:rPr lang="es-ES" sz="1800" b="0" i="1" smtClean="0">
                                                  <a:latin typeface="Cambria Math" panose="02040503050406030204" pitchFamily="18" charset="0"/>
                                                </a:rPr>
                                                <m:t>𝑦</m:t>
                                              </m:r>
                                            </m:e>
                                          </m:acc>
                                        </m:e>
                                        <m:sub>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𝑚</m:t>
                                              </m:r>
                                            </m:sub>
                                          </m:sSub>
                                        </m:sub>
                                      </m:sSub>
                                    </m:e>
                                  </m:d>
                                </m:e>
                                <m:sup>
                                  <m:r>
                                    <a:rPr lang="es-ES" sz="1800" b="0" i="1" smtClean="0">
                                      <a:latin typeface="Cambria Math" panose="02040503050406030204" pitchFamily="18" charset="0"/>
                                    </a:rPr>
                                    <m:t>2</m:t>
                                  </m:r>
                                </m:sup>
                              </m:sSup>
                            </m:e>
                          </m:nary>
                        </m:e>
                      </m:nary>
                    </m:oMath>
                  </m:oMathPara>
                </a14:m>
                <a:endParaRPr lang="es-ES" sz="1800" b="0" dirty="0"/>
              </a:p>
              <a:p>
                <a:pPr marL="0" indent="0" algn="just">
                  <a:buNone/>
                </a:pPr>
                <a:r>
                  <a:rPr lang="es-ES" sz="1800" dirty="0"/>
                  <a:t>Donde </a:t>
                </a:r>
                <a14:m>
                  <m:oMath xmlns:m="http://schemas.openxmlformats.org/officeDocument/2006/math">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ES" sz="1800" i="1">
                                <a:latin typeface="Cambria Math" panose="02040503050406030204" pitchFamily="18" charset="0"/>
                              </a:rPr>
                              <m:t>𝑦</m:t>
                            </m:r>
                          </m:e>
                        </m:acc>
                      </m:e>
                      <m:sub>
                        <m:sSub>
                          <m:sSubPr>
                            <m:ctrlPr>
                              <a:rPr lang="es-ES" sz="1800" i="1">
                                <a:latin typeface="Cambria Math" panose="02040503050406030204" pitchFamily="18" charset="0"/>
                              </a:rPr>
                            </m:ctrlPr>
                          </m:sSubPr>
                          <m:e>
                            <m:r>
                              <a:rPr lang="es-ES" sz="1800" i="1">
                                <a:latin typeface="Cambria Math" panose="02040503050406030204" pitchFamily="18" charset="0"/>
                              </a:rPr>
                              <m:t>𝑅</m:t>
                            </m:r>
                          </m:e>
                          <m:sub>
                            <m:r>
                              <a:rPr lang="es-ES" sz="1800" i="1">
                                <a:latin typeface="Cambria Math" panose="02040503050406030204" pitchFamily="18" charset="0"/>
                              </a:rPr>
                              <m:t>𝑚</m:t>
                            </m:r>
                          </m:sub>
                        </m:sSub>
                      </m:sub>
                    </m:sSub>
                  </m:oMath>
                </a14:m>
                <a:r>
                  <a:rPr lang="es-ES" sz="1800" dirty="0"/>
                  <a:t>es la media para las observaciones de entrenamiento dentro de la </a:t>
                </a:r>
                <a14:m>
                  <m:oMath xmlns:m="http://schemas.openxmlformats.org/officeDocument/2006/math">
                    <m:r>
                      <m:rPr>
                        <m:sty m:val="p"/>
                      </m:rPr>
                      <a:rPr lang="es-ES" sz="1800" b="0" i="0" smtClean="0">
                        <a:latin typeface="Cambria Math" panose="02040503050406030204" pitchFamily="18" charset="0"/>
                      </a:rPr>
                      <m:t>m</m:t>
                    </m:r>
                  </m:oMath>
                </a14:m>
                <a:r>
                  <a:rPr lang="es-ES" sz="1800" dirty="0"/>
                  <a:t>-ésima caja.</a:t>
                </a:r>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2"/>
                <a:stretch>
                  <a:fillRect l="-651" t="-930" r="-651"/>
                </a:stretch>
              </a:blipFill>
            </p:spPr>
            <p:txBody>
              <a:bodyPr/>
              <a:lstStyle/>
              <a:p>
                <a:r>
                  <a:rPr lang="es-ES">
                    <a:noFill/>
                  </a:rPr>
                  <a:t> </a:t>
                </a:r>
              </a:p>
            </p:txBody>
          </p:sp>
        </mc:Fallback>
      </mc:AlternateContent>
    </p:spTree>
    <p:extLst>
      <p:ext uri="{BB962C8B-B14F-4D97-AF65-F5344CB8AC3E}">
        <p14:creationId xmlns:p14="http://schemas.microsoft.com/office/powerpoint/2010/main" val="9820512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Recursive</a:t>
            </a:r>
            <a:r>
              <a:rPr lang="es-ES" dirty="0"/>
              <a:t> </a:t>
            </a:r>
            <a:r>
              <a:rPr lang="es-ES" dirty="0" err="1"/>
              <a:t>Binary</a:t>
            </a:r>
            <a:r>
              <a:rPr lang="es-ES" dirty="0"/>
              <a:t> </a:t>
            </a:r>
            <a:r>
              <a:rPr lang="es-ES" dirty="0" err="1"/>
              <a:t>Splitting</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Primero seleccionamos el predictor (variable)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𝑋</m:t>
                        </m:r>
                      </m:e>
                      <m:sub>
                        <m:r>
                          <a:rPr lang="es-ES" sz="1800" b="0" i="1" smtClean="0">
                            <a:latin typeface="Cambria Math" panose="02040503050406030204" pitchFamily="18" charset="0"/>
                          </a:rPr>
                          <m:t>𝑗</m:t>
                        </m:r>
                      </m:sub>
                    </m:sSub>
                  </m:oMath>
                </a14:m>
                <a:r>
                  <a:rPr lang="es-ES" sz="1800" dirty="0"/>
                  <a:t> y el punto de corte </a:t>
                </a:r>
                <a14:m>
                  <m:oMath xmlns:m="http://schemas.openxmlformats.org/officeDocument/2006/math">
                    <m:r>
                      <a:rPr lang="es-ES" sz="1800" b="0" i="1" smtClean="0">
                        <a:latin typeface="Cambria Math" panose="02040503050406030204" pitchFamily="18" charset="0"/>
                      </a:rPr>
                      <m:t>𝑠</m:t>
                    </m:r>
                  </m:oMath>
                </a14:m>
                <a:r>
                  <a:rPr lang="es-ES" sz="1800" dirty="0"/>
                  <a:t> de tal manera que al dividir el espacio del predictor en las regiones </a:t>
                </a:r>
                <a14:m>
                  <m:oMath xmlns:m="http://schemas.openxmlformats.org/officeDocument/2006/math">
                    <m:r>
                      <a:rPr lang="es-ES" sz="1800" b="0" i="1" smtClean="0">
                        <a:latin typeface="Cambria Math" panose="02040503050406030204" pitchFamily="18" charset="0"/>
                      </a:rPr>
                      <m:t>{</m:t>
                    </m:r>
                    <m:r>
                      <a:rPr lang="es-ES" sz="1800" b="0" i="1" smtClean="0">
                        <a:latin typeface="Cambria Math" panose="02040503050406030204" pitchFamily="18" charset="0"/>
                      </a:rPr>
                      <m:t>𝑋</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𝑋</m:t>
                        </m:r>
                      </m:e>
                      <m:sub>
                        <m:r>
                          <a:rPr lang="es-ES" sz="1800" b="0" i="1" smtClean="0">
                            <a:latin typeface="Cambria Math" panose="02040503050406030204" pitchFamily="18" charset="0"/>
                          </a:rPr>
                          <m:t>𝑗</m:t>
                        </m:r>
                      </m:sub>
                    </m:sSub>
                    <m:r>
                      <a:rPr lang="es-ES" sz="1800" b="0" i="1" smtClean="0">
                        <a:latin typeface="Cambria Math" panose="02040503050406030204" pitchFamily="18" charset="0"/>
                      </a:rPr>
                      <m:t>&lt;</m:t>
                    </m:r>
                    <m:r>
                      <a:rPr lang="es-ES" sz="1800" b="0" i="1" smtClean="0">
                        <a:latin typeface="Cambria Math" panose="02040503050406030204" pitchFamily="18" charset="0"/>
                      </a:rPr>
                      <m:t>𝑠</m:t>
                    </m:r>
                    <m:r>
                      <a:rPr lang="es-ES" sz="1800" b="0" i="1" smtClean="0">
                        <a:latin typeface="Cambria Math" panose="02040503050406030204" pitchFamily="18" charset="0"/>
                      </a:rPr>
                      <m:t>}</m:t>
                    </m:r>
                  </m:oMath>
                </a14:m>
                <a:r>
                  <a:rPr lang="es-ES" sz="1800" dirty="0"/>
                  <a:t> y </a:t>
                </a:r>
                <a14:m>
                  <m:oMath xmlns:m="http://schemas.openxmlformats.org/officeDocument/2006/math">
                    <m:r>
                      <a:rPr lang="es-ES" sz="1800" b="0" i="1" smtClean="0">
                        <a:latin typeface="Cambria Math" panose="02040503050406030204" pitchFamily="18" charset="0"/>
                      </a:rPr>
                      <m:t>{</m:t>
                    </m:r>
                    <m:r>
                      <a:rPr lang="es-ES" sz="1800" b="0" i="1" smtClean="0">
                        <a:latin typeface="Cambria Math" panose="02040503050406030204" pitchFamily="18" charset="0"/>
                      </a:rPr>
                      <m:t>𝑋</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𝑋</m:t>
                        </m:r>
                      </m:e>
                      <m:sub>
                        <m:r>
                          <a:rPr lang="es-ES" sz="1800" b="0" i="1" smtClean="0">
                            <a:latin typeface="Cambria Math" panose="02040503050406030204" pitchFamily="18" charset="0"/>
                          </a:rPr>
                          <m:t>𝑗</m:t>
                        </m:r>
                      </m:sub>
                    </m:sSub>
                    <m:r>
                      <a:rPr lang="es-ES" sz="1800" b="0" i="1" smtClean="0">
                        <a:latin typeface="Cambria Math" panose="02040503050406030204" pitchFamily="18" charset="0"/>
                      </a:rPr>
                      <m:t>≥</m:t>
                    </m:r>
                    <m:r>
                      <a:rPr lang="es-ES" sz="1800" b="0" i="1" smtClean="0">
                        <a:latin typeface="Cambria Math" panose="02040503050406030204" pitchFamily="18" charset="0"/>
                      </a:rPr>
                      <m:t>𝑠</m:t>
                    </m:r>
                    <m:r>
                      <a:rPr lang="es-ES" sz="1800" b="0" i="1" smtClean="0">
                        <a:latin typeface="Cambria Math" panose="02040503050406030204" pitchFamily="18" charset="0"/>
                      </a:rPr>
                      <m:t>}</m:t>
                    </m:r>
                  </m:oMath>
                </a14:m>
                <a:r>
                  <a:rPr lang="es-ES" sz="1800" dirty="0"/>
                  <a:t> conduce a la mayor reducción posible de RSS.</a:t>
                </a:r>
              </a:p>
              <a:p>
                <a:pPr algn="just"/>
                <a:r>
                  <a:rPr lang="es-ES" sz="1800" dirty="0"/>
                  <a:t>Luego, repetimos el proceso, buscando el mejor predictor y el mejor punto de corte para dividir aún más los datos a fin de minimizar el RSS dentro de cada una de las regiones resultantes.</a:t>
                </a:r>
              </a:p>
              <a:p>
                <a:pPr algn="just"/>
                <a:r>
                  <a:rPr lang="es-ES" sz="1800" dirty="0"/>
                  <a:t>Sin embargo, esta vez, en lugar de dividir todo el espacio del predictor, dividimos una de las dos regiones identificadas previamente. Ahora tenemos tres regiones.</a:t>
                </a:r>
              </a:p>
              <a:p>
                <a:pPr algn="just"/>
                <a:r>
                  <a:rPr lang="es-ES" sz="1800" dirty="0"/>
                  <a:t>Nuevamente, buscamos dividir aún más una de estas tres regiones, para minimizar el RSS. El proceso continúa hasta que se alcanza un criterio de detención; por ejemplo, podemos continuar hasta que ninguna región contenga más de cinco observaciones.</a:t>
                </a:r>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2"/>
                <a:stretch>
                  <a:fillRect l="-651" t="-1062" r="-651"/>
                </a:stretch>
              </a:blipFill>
            </p:spPr>
            <p:txBody>
              <a:bodyPr/>
              <a:lstStyle/>
              <a:p>
                <a:r>
                  <a:rPr lang="es-ES">
                    <a:noFill/>
                  </a:rPr>
                  <a:t> </a:t>
                </a:r>
              </a:p>
            </p:txBody>
          </p:sp>
        </mc:Fallback>
      </mc:AlternateContent>
    </p:spTree>
    <p:extLst>
      <p:ext uri="{BB962C8B-B14F-4D97-AF65-F5344CB8AC3E}">
        <p14:creationId xmlns:p14="http://schemas.microsoft.com/office/powerpoint/2010/main" val="3685144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Pruning</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2000" dirty="0"/>
              <a:t>El proceso descrito anteriormente puede producir buenas predicciones sobre el conjunto de entrenamiento, pero es probable que tenga </a:t>
            </a:r>
            <a:r>
              <a:rPr lang="es-ES" sz="2000" dirty="0" err="1"/>
              <a:t>overfitting</a:t>
            </a:r>
            <a:r>
              <a:rPr lang="es-ES" sz="2000" dirty="0"/>
              <a:t> sobre los datos, lo que lleva a un rendimiento deficiente del conjunto de prueba.</a:t>
            </a:r>
          </a:p>
          <a:p>
            <a:pPr algn="just"/>
            <a:r>
              <a:rPr lang="es-ES" sz="2000" dirty="0"/>
              <a:t>Un árbol más pequeño con menos divisiones (es decir, menos regiones R1,..., RJ) podría conducir a una menor varianza y una mejor interpretación.</a:t>
            </a:r>
          </a:p>
          <a:p>
            <a:pPr algn="just"/>
            <a:r>
              <a:rPr lang="es-ES" sz="2000" dirty="0"/>
              <a:t>Esto es lo que se conoce como </a:t>
            </a:r>
            <a:r>
              <a:rPr lang="es-ES" sz="2000" dirty="0" err="1"/>
              <a:t>pruning</a:t>
            </a:r>
            <a:r>
              <a:rPr lang="es-ES" sz="2000" dirty="0"/>
              <a:t> y consiste limitar el número de nodos. Es decir, hacer crecer el árbol solo mientras se disminuya en el RSS y de esta manera, alcanzar un número de nodos terminales óptimo.</a:t>
            </a:r>
          </a:p>
        </p:txBody>
      </p:sp>
    </p:spTree>
    <p:extLst>
      <p:ext uri="{BB962C8B-B14F-4D97-AF65-F5344CB8AC3E}">
        <p14:creationId xmlns:p14="http://schemas.microsoft.com/office/powerpoint/2010/main" val="3027179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Classification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Marcador de contenido 5">
            <a:extLst>
              <a:ext uri="{FF2B5EF4-FFF2-40B4-BE49-F238E27FC236}">
                <a16:creationId xmlns:a16="http://schemas.microsoft.com/office/drawing/2014/main" id="{84141420-AFD0-454E-9088-124E7B892E45}"/>
              </a:ext>
            </a:extLst>
          </p:cNvPr>
          <p:cNvPicPr>
            <a:picLocks noGrp="1" noChangeAspect="1"/>
          </p:cNvPicPr>
          <p:nvPr>
            <p:ph idx="1"/>
          </p:nvPr>
        </p:nvPicPr>
        <p:blipFill>
          <a:blip r:embed="rId2"/>
          <a:stretch>
            <a:fillRect/>
          </a:stretch>
        </p:blipFill>
        <p:spPr>
          <a:xfrm>
            <a:off x="1111072" y="2014330"/>
            <a:ext cx="6389658" cy="3989640"/>
          </a:xfrm>
          <a:prstGeom prst="rect">
            <a:avLst/>
          </a:prstGeom>
        </p:spPr>
      </p:pic>
    </p:spTree>
    <p:extLst>
      <p:ext uri="{BB962C8B-B14F-4D97-AF65-F5344CB8AC3E}">
        <p14:creationId xmlns:p14="http://schemas.microsoft.com/office/powerpoint/2010/main" val="18503289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Classification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600" dirty="0"/>
                  <a:t>Al igual que en el caso de regresión, se utiliza </a:t>
                </a:r>
                <a:r>
                  <a:rPr lang="es-ES" sz="1600" dirty="0" err="1"/>
                  <a:t>recursive</a:t>
                </a:r>
                <a:r>
                  <a:rPr lang="es-ES" sz="1600" dirty="0"/>
                  <a:t> </a:t>
                </a:r>
                <a:r>
                  <a:rPr lang="es-ES" sz="1600" dirty="0" err="1"/>
                  <a:t>binary</a:t>
                </a:r>
                <a:r>
                  <a:rPr lang="es-ES" sz="1600" dirty="0"/>
                  <a:t> </a:t>
                </a:r>
                <a:r>
                  <a:rPr lang="es-ES" sz="1600" dirty="0" err="1"/>
                  <a:t>splitting</a:t>
                </a:r>
                <a:r>
                  <a:rPr lang="es-ES" sz="1600" dirty="0"/>
                  <a:t> pero no tiene sentido minimizar el RSS.</a:t>
                </a:r>
              </a:p>
              <a:p>
                <a:pPr algn="just"/>
                <a:r>
                  <a:rPr lang="es-ES" sz="1600" dirty="0"/>
                  <a:t>Una medida alternativa, es el </a:t>
                </a:r>
                <a:r>
                  <a:rPr lang="es-ES" sz="1600" dirty="0" err="1"/>
                  <a:t>classification</a:t>
                </a:r>
                <a:r>
                  <a:rPr lang="es-ES" sz="1600" dirty="0"/>
                  <a:t> error </a:t>
                </a:r>
                <a:r>
                  <a:rPr lang="es-ES" sz="1600" dirty="0" err="1"/>
                  <a:t>rate</a:t>
                </a:r>
                <a:r>
                  <a:rPr lang="es-ES" sz="1600" dirty="0"/>
                  <a:t>. </a:t>
                </a:r>
              </a:p>
              <a:p>
                <a:pPr marL="0" indent="0" algn="just">
                  <a:buNone/>
                </a:pPr>
                <a14:m>
                  <m:oMathPara xmlns:m="http://schemas.openxmlformats.org/officeDocument/2006/math">
                    <m:oMathParaPr>
                      <m:jc m:val="centerGroup"/>
                    </m:oMathParaPr>
                    <m:oMath xmlns:m="http://schemas.openxmlformats.org/officeDocument/2006/math">
                      <m:sSub>
                        <m:sSubPr>
                          <m:ctrlPr>
                            <a:rPr lang="es-ES" sz="1600" i="1">
                              <a:latin typeface="Cambria Math" panose="02040503050406030204" pitchFamily="18" charset="0"/>
                            </a:rPr>
                          </m:ctrlPr>
                        </m:sSubPr>
                        <m:e>
                          <m:r>
                            <a:rPr lang="es-ES" sz="1600" i="1">
                              <a:latin typeface="Cambria Math" panose="02040503050406030204" pitchFamily="18" charset="0"/>
                            </a:rPr>
                            <m:t>𝐸</m:t>
                          </m:r>
                        </m:e>
                        <m:sub>
                          <m:r>
                            <a:rPr lang="es-ES" sz="1600" i="1">
                              <a:latin typeface="Cambria Math" panose="02040503050406030204" pitchFamily="18" charset="0"/>
                            </a:rPr>
                            <m:t>𝑚</m:t>
                          </m:r>
                        </m:sub>
                      </m:sSub>
                      <m:r>
                        <a:rPr lang="es-ES" sz="1600" i="1">
                          <a:latin typeface="Cambria Math" panose="02040503050406030204" pitchFamily="18" charset="0"/>
                        </a:rPr>
                        <m:t>=1−</m:t>
                      </m:r>
                      <m:r>
                        <a:rPr lang="es-ES" sz="1600" i="1">
                          <a:latin typeface="Cambria Math" panose="02040503050406030204" pitchFamily="18" charset="0"/>
                        </a:rPr>
                        <m:t>𝑎𝑟𝑔𝑚𝑎𝑥</m:t>
                      </m:r>
                      <m:r>
                        <a:rPr lang="es-ES" sz="1600" i="1">
                          <a:latin typeface="Cambria Math" panose="02040503050406030204" pitchFamily="18" charset="0"/>
                        </a:rPr>
                        <m:t>(</m:t>
                      </m:r>
                      <m:sSub>
                        <m:sSubPr>
                          <m:ctrlPr>
                            <a:rPr lang="es-ES" sz="1600" i="1">
                              <a:latin typeface="Cambria Math" panose="02040503050406030204" pitchFamily="18" charset="0"/>
                            </a:rPr>
                          </m:ctrlPr>
                        </m:sSubPr>
                        <m:e>
                          <m:acc>
                            <m:accPr>
                              <m:chr m:val="̂"/>
                              <m:ctrlPr>
                                <a:rPr lang="es-ES" sz="1600" i="1">
                                  <a:latin typeface="Cambria Math" panose="02040503050406030204" pitchFamily="18" charset="0"/>
                                </a:rPr>
                              </m:ctrlPr>
                            </m:accPr>
                            <m:e>
                              <m:r>
                                <a:rPr lang="es-ES" sz="1600" i="1">
                                  <a:latin typeface="Cambria Math" panose="02040503050406030204" pitchFamily="18" charset="0"/>
                                </a:rPr>
                                <m:t>𝑝</m:t>
                              </m:r>
                            </m:e>
                          </m:acc>
                        </m:e>
                        <m:sub>
                          <m:r>
                            <a:rPr lang="es-ES" sz="1600" i="1">
                              <a:latin typeface="Cambria Math" panose="02040503050406030204" pitchFamily="18" charset="0"/>
                            </a:rPr>
                            <m:t>𝑚𝑘</m:t>
                          </m:r>
                        </m:sub>
                      </m:sSub>
                      <m:r>
                        <a:rPr lang="es-ES" sz="1600" i="1">
                          <a:latin typeface="Cambria Math" panose="02040503050406030204" pitchFamily="18" charset="0"/>
                        </a:rPr>
                        <m:t>)</m:t>
                      </m:r>
                    </m:oMath>
                  </m:oMathPara>
                </a14:m>
                <a:endParaRPr lang="es-ES" sz="1600" dirty="0"/>
              </a:p>
              <a:p>
                <a:pPr marL="0" indent="0" algn="just">
                  <a:buNone/>
                </a:pPr>
                <a:r>
                  <a:rPr lang="es-ES" sz="1600" dirty="0"/>
                  <a:t>Donde </a:t>
                </a:r>
                <a14:m>
                  <m:oMath xmlns:m="http://schemas.openxmlformats.org/officeDocument/2006/math">
                    <m:sSub>
                      <m:sSubPr>
                        <m:ctrlPr>
                          <a:rPr lang="es-ES" sz="1600" i="1">
                            <a:latin typeface="Cambria Math" panose="02040503050406030204" pitchFamily="18" charset="0"/>
                          </a:rPr>
                        </m:ctrlPr>
                      </m:sSubPr>
                      <m:e>
                        <m:acc>
                          <m:accPr>
                            <m:chr m:val="̂"/>
                            <m:ctrlPr>
                              <a:rPr lang="es-ES" sz="1600" i="1">
                                <a:latin typeface="Cambria Math" panose="02040503050406030204" pitchFamily="18" charset="0"/>
                              </a:rPr>
                            </m:ctrlPr>
                          </m:accPr>
                          <m:e>
                            <m:r>
                              <a:rPr lang="es-ES" sz="1600" i="1">
                                <a:latin typeface="Cambria Math" panose="02040503050406030204" pitchFamily="18" charset="0"/>
                              </a:rPr>
                              <m:t>𝑝</m:t>
                            </m:r>
                          </m:e>
                        </m:acc>
                      </m:e>
                      <m:sub>
                        <m:r>
                          <a:rPr lang="es-ES" sz="1600" i="1">
                            <a:latin typeface="Cambria Math" panose="02040503050406030204" pitchFamily="18" charset="0"/>
                          </a:rPr>
                          <m:t>𝑚𝑘</m:t>
                        </m:r>
                      </m:sub>
                    </m:sSub>
                    <m:r>
                      <a:rPr lang="es-ES" sz="1600" i="1">
                        <a:latin typeface="Cambria Math" panose="02040503050406030204" pitchFamily="18" charset="0"/>
                      </a:rPr>
                      <m:t> </m:t>
                    </m:r>
                  </m:oMath>
                </a14:m>
                <a:r>
                  <a:rPr lang="es-ES" sz="1600" dirty="0"/>
                  <a:t>representa la proporción de observaciones de entrenamiento en la </a:t>
                </a:r>
                <a14:m>
                  <m:oMath xmlns:m="http://schemas.openxmlformats.org/officeDocument/2006/math">
                    <m:r>
                      <a:rPr lang="es-ES" sz="1600" i="1">
                        <a:latin typeface="Cambria Math" panose="02040503050406030204" pitchFamily="18" charset="0"/>
                      </a:rPr>
                      <m:t>𝑚</m:t>
                    </m:r>
                  </m:oMath>
                </a14:m>
                <a:r>
                  <a:rPr lang="es-ES" sz="1600" dirty="0"/>
                  <a:t>-</a:t>
                </a:r>
                <a:r>
                  <a:rPr lang="es-ES" sz="1600" dirty="0" err="1"/>
                  <a:t>ésima</a:t>
                </a:r>
                <a:r>
                  <a:rPr lang="es-ES" sz="1600" dirty="0"/>
                  <a:t> región que pertenecen a la clase </a:t>
                </a:r>
                <a14:m>
                  <m:oMath xmlns:m="http://schemas.openxmlformats.org/officeDocument/2006/math">
                    <m:r>
                      <a:rPr lang="es-ES" sz="1600" b="0" i="1" smtClean="0">
                        <a:latin typeface="Cambria Math" panose="02040503050406030204" pitchFamily="18" charset="0"/>
                      </a:rPr>
                      <m:t>𝑘</m:t>
                    </m:r>
                  </m:oMath>
                </a14:m>
                <a:r>
                  <a:rPr lang="es-ES" sz="1600" dirty="0"/>
                  <a:t>.</a:t>
                </a:r>
              </a:p>
              <a:p>
                <a:pPr algn="just"/>
                <a:r>
                  <a:rPr lang="es-ES" sz="1600" dirty="0"/>
                  <a:t>Sin embargo, el </a:t>
                </a:r>
                <a:r>
                  <a:rPr lang="es-ES" sz="1600" dirty="0" err="1"/>
                  <a:t>classification</a:t>
                </a:r>
                <a:r>
                  <a:rPr lang="es-ES" sz="1600" dirty="0"/>
                  <a:t> error </a:t>
                </a:r>
                <a:r>
                  <a:rPr lang="es-ES" sz="1600" dirty="0" err="1"/>
                  <a:t>rate</a:t>
                </a:r>
                <a:r>
                  <a:rPr lang="es-ES" sz="1600" dirty="0"/>
                  <a:t> no es lo suficientemente sensible para el entrenamiento de árboles, y en la práctica se usan otras dos medidas:</a:t>
                </a:r>
                <a:endParaRPr lang="es-ES" sz="1600" b="0" i="1" dirty="0">
                  <a:latin typeface="Cambria Math" panose="02040503050406030204" pitchFamily="18" charset="0"/>
                </a:endParaRPr>
              </a:p>
              <a:p>
                <a:pPr marL="0" indent="0" algn="ctr">
                  <a:buNone/>
                </a:pPr>
                <a14:m>
                  <m:oMath xmlns:m="http://schemas.openxmlformats.org/officeDocument/2006/math">
                    <m:sSub>
                      <m:sSubPr>
                        <m:ctrlPr>
                          <a:rPr lang="es-ES" sz="1600" b="0" i="1" smtClean="0">
                            <a:latin typeface="Cambria Math" panose="02040503050406030204" pitchFamily="18" charset="0"/>
                          </a:rPr>
                        </m:ctrlPr>
                      </m:sSubPr>
                      <m:e>
                        <m:r>
                          <m:rPr>
                            <m:sty m:val="p"/>
                          </m:rPr>
                          <a:rPr lang="es-ES" sz="1600" b="0" i="0" smtClean="0">
                            <a:latin typeface="Cambria Math" panose="02040503050406030204" pitchFamily="18" charset="0"/>
                          </a:rPr>
                          <m:t>G</m:t>
                        </m:r>
                      </m:e>
                      <m:sub>
                        <m:r>
                          <m:rPr>
                            <m:sty m:val="p"/>
                          </m:rPr>
                          <a:rPr lang="es-ES" sz="1600" b="0" i="0" smtClean="0">
                            <a:latin typeface="Cambria Math" panose="02040503050406030204" pitchFamily="18" charset="0"/>
                          </a:rPr>
                          <m:t>m</m:t>
                        </m:r>
                      </m:sub>
                    </m:sSub>
                    <m:r>
                      <a:rPr lang="es-ES" sz="1600" b="0" i="0" smtClean="0">
                        <a:latin typeface="Cambria Math" panose="02040503050406030204" pitchFamily="18" charset="0"/>
                      </a:rPr>
                      <m:t>=</m:t>
                    </m:r>
                    <m:nary>
                      <m:naryPr>
                        <m:chr m:val="∑"/>
                        <m:ctrlPr>
                          <a:rPr lang="es-ES" sz="1600" b="0" i="1" smtClean="0">
                            <a:latin typeface="Cambria Math" panose="02040503050406030204" pitchFamily="18" charset="0"/>
                          </a:rPr>
                        </m:ctrlPr>
                      </m:naryPr>
                      <m:sub>
                        <m:r>
                          <m:rPr>
                            <m:brk m:alnAt="23"/>
                          </m:rPr>
                          <a:rPr lang="es-ES" sz="1600" b="0" i="1" smtClean="0">
                            <a:latin typeface="Cambria Math" panose="02040503050406030204" pitchFamily="18" charset="0"/>
                          </a:rPr>
                          <m:t>𝑘</m:t>
                        </m:r>
                        <m:r>
                          <a:rPr lang="es-ES" sz="1600" b="0" i="1" smtClean="0">
                            <a:latin typeface="Cambria Math" panose="02040503050406030204" pitchFamily="18" charset="0"/>
                          </a:rPr>
                          <m:t>=1</m:t>
                        </m:r>
                      </m:sub>
                      <m:sup>
                        <m:r>
                          <a:rPr lang="es-ES" sz="1600" b="0" i="1" smtClean="0">
                            <a:latin typeface="Cambria Math" panose="02040503050406030204" pitchFamily="18" charset="0"/>
                          </a:rPr>
                          <m:t>𝑛</m:t>
                        </m:r>
                      </m:sup>
                      <m:e>
                        <m:sSub>
                          <m:sSubPr>
                            <m:ctrlPr>
                              <a:rPr lang="es-ES" sz="1600" b="0" i="1" smtClean="0">
                                <a:latin typeface="Cambria Math" panose="02040503050406030204" pitchFamily="18" charset="0"/>
                              </a:rPr>
                            </m:ctrlPr>
                          </m:sSubPr>
                          <m:e>
                            <m:acc>
                              <m:accPr>
                                <m:chr m:val="̂"/>
                                <m:ctrlPr>
                                  <a:rPr lang="es-ES" sz="1600" b="0" i="1" smtClean="0">
                                    <a:latin typeface="Cambria Math" panose="02040503050406030204" pitchFamily="18" charset="0"/>
                                  </a:rPr>
                                </m:ctrlPr>
                              </m:accPr>
                              <m:e>
                                <m:r>
                                  <a:rPr lang="es-ES" sz="1600" b="0" i="1" smtClean="0">
                                    <a:latin typeface="Cambria Math" panose="02040503050406030204" pitchFamily="18" charset="0"/>
                                  </a:rPr>
                                  <m:t>𝑝</m:t>
                                </m:r>
                              </m:e>
                            </m:acc>
                          </m:e>
                          <m:sub>
                            <m:r>
                              <a:rPr lang="es-ES" sz="1600" b="0" i="1" smtClean="0">
                                <a:latin typeface="Cambria Math" panose="02040503050406030204" pitchFamily="18" charset="0"/>
                              </a:rPr>
                              <m:t>𝑚𝑘</m:t>
                            </m:r>
                          </m:sub>
                        </m:sSub>
                        <m:r>
                          <a:rPr lang="es-ES" sz="1600" b="0" i="1" smtClean="0">
                            <a:latin typeface="Cambria Math" panose="02040503050406030204" pitchFamily="18" charset="0"/>
                          </a:rPr>
                          <m:t>(1−</m:t>
                        </m:r>
                        <m:sSub>
                          <m:sSubPr>
                            <m:ctrlPr>
                              <a:rPr lang="es-ES" sz="1600" i="1">
                                <a:latin typeface="Cambria Math" panose="02040503050406030204" pitchFamily="18" charset="0"/>
                              </a:rPr>
                            </m:ctrlPr>
                          </m:sSubPr>
                          <m:e>
                            <m:acc>
                              <m:accPr>
                                <m:chr m:val="̂"/>
                                <m:ctrlPr>
                                  <a:rPr lang="es-ES" sz="1600" i="1">
                                    <a:latin typeface="Cambria Math" panose="02040503050406030204" pitchFamily="18" charset="0"/>
                                  </a:rPr>
                                </m:ctrlPr>
                              </m:accPr>
                              <m:e>
                                <m:r>
                                  <a:rPr lang="es-ES" sz="1600" i="1">
                                    <a:latin typeface="Cambria Math" panose="02040503050406030204" pitchFamily="18" charset="0"/>
                                  </a:rPr>
                                  <m:t>𝑝</m:t>
                                </m:r>
                              </m:e>
                            </m:acc>
                          </m:e>
                          <m:sub>
                            <m:r>
                              <a:rPr lang="es-ES" sz="1600" i="1">
                                <a:latin typeface="Cambria Math" panose="02040503050406030204" pitchFamily="18" charset="0"/>
                              </a:rPr>
                              <m:t>𝑚𝑘</m:t>
                            </m:r>
                          </m:sub>
                        </m:sSub>
                        <m:r>
                          <a:rPr lang="es-ES" sz="1600" b="0" i="1" smtClean="0">
                            <a:latin typeface="Cambria Math" panose="02040503050406030204" pitchFamily="18" charset="0"/>
                          </a:rPr>
                          <m:t>)</m:t>
                        </m:r>
                      </m:e>
                    </m:nary>
                  </m:oMath>
                </a14:m>
                <a:r>
                  <a:rPr lang="es-ES" sz="1600" dirty="0"/>
                  <a:t>, Gini </a:t>
                </a:r>
                <a:r>
                  <a:rPr lang="es-ES" sz="1600" dirty="0" err="1"/>
                  <a:t>index</a:t>
                </a:r>
                <a:endParaRPr lang="es-ES" sz="1600" dirty="0"/>
              </a:p>
              <a:p>
                <a:pPr marL="0" indent="0" algn="ctr">
                  <a:buNone/>
                </a:pPr>
                <a14:m>
                  <m:oMath xmlns:m="http://schemas.openxmlformats.org/officeDocument/2006/math">
                    <m:sSub>
                      <m:sSubPr>
                        <m:ctrlPr>
                          <a:rPr lang="es-ES" sz="1600" b="0" i="1" smtClean="0">
                            <a:latin typeface="Cambria Math" panose="02040503050406030204" pitchFamily="18" charset="0"/>
                          </a:rPr>
                        </m:ctrlPr>
                      </m:sSubPr>
                      <m:e>
                        <m:r>
                          <m:rPr>
                            <m:sty m:val="p"/>
                          </m:rPr>
                          <a:rPr lang="es-ES" sz="1600" b="0" i="0" smtClean="0">
                            <a:latin typeface="Cambria Math" panose="02040503050406030204" pitchFamily="18" charset="0"/>
                          </a:rPr>
                          <m:t>D</m:t>
                        </m:r>
                      </m:e>
                      <m:sub>
                        <m:r>
                          <m:rPr>
                            <m:sty m:val="p"/>
                          </m:rPr>
                          <a:rPr lang="es-ES" sz="1600" b="0" i="0" smtClean="0">
                            <a:latin typeface="Cambria Math" panose="02040503050406030204" pitchFamily="18" charset="0"/>
                          </a:rPr>
                          <m:t>m</m:t>
                        </m:r>
                      </m:sub>
                    </m:sSub>
                    <m:r>
                      <a:rPr lang="es-ES" sz="1600" b="0" i="0" smtClean="0">
                        <a:latin typeface="Cambria Math" panose="02040503050406030204" pitchFamily="18" charset="0"/>
                      </a:rPr>
                      <m:t>=−</m:t>
                    </m:r>
                    <m:nary>
                      <m:naryPr>
                        <m:chr m:val="∑"/>
                        <m:ctrlPr>
                          <a:rPr lang="es-ES" sz="1600" i="1">
                            <a:latin typeface="Cambria Math" panose="02040503050406030204" pitchFamily="18" charset="0"/>
                          </a:rPr>
                        </m:ctrlPr>
                      </m:naryPr>
                      <m:sub>
                        <m:r>
                          <m:rPr>
                            <m:brk m:alnAt="23"/>
                          </m:rPr>
                          <a:rPr lang="es-ES" sz="1600" i="1">
                            <a:latin typeface="Cambria Math" panose="02040503050406030204" pitchFamily="18" charset="0"/>
                          </a:rPr>
                          <m:t>𝑘</m:t>
                        </m:r>
                        <m:r>
                          <a:rPr lang="es-ES" sz="1600" i="1">
                            <a:latin typeface="Cambria Math" panose="02040503050406030204" pitchFamily="18" charset="0"/>
                          </a:rPr>
                          <m:t>=1</m:t>
                        </m:r>
                      </m:sub>
                      <m:sup>
                        <m:r>
                          <a:rPr lang="es-ES" sz="1600" i="1">
                            <a:latin typeface="Cambria Math" panose="02040503050406030204" pitchFamily="18" charset="0"/>
                          </a:rPr>
                          <m:t>𝑛</m:t>
                        </m:r>
                      </m:sup>
                      <m:e>
                        <m:sSub>
                          <m:sSubPr>
                            <m:ctrlPr>
                              <a:rPr lang="es-ES" sz="1600" i="1">
                                <a:latin typeface="Cambria Math" panose="02040503050406030204" pitchFamily="18" charset="0"/>
                              </a:rPr>
                            </m:ctrlPr>
                          </m:sSubPr>
                          <m:e>
                            <m:acc>
                              <m:accPr>
                                <m:chr m:val="̂"/>
                                <m:ctrlPr>
                                  <a:rPr lang="es-ES" sz="1600" i="1">
                                    <a:latin typeface="Cambria Math" panose="02040503050406030204" pitchFamily="18" charset="0"/>
                                  </a:rPr>
                                </m:ctrlPr>
                              </m:accPr>
                              <m:e>
                                <m:r>
                                  <a:rPr lang="es-ES" sz="1600" i="1">
                                    <a:latin typeface="Cambria Math" panose="02040503050406030204" pitchFamily="18" charset="0"/>
                                  </a:rPr>
                                  <m:t>𝑝</m:t>
                                </m:r>
                              </m:e>
                            </m:acc>
                          </m:e>
                          <m:sub>
                            <m:r>
                              <a:rPr lang="es-ES" sz="1600" i="1">
                                <a:latin typeface="Cambria Math" panose="02040503050406030204" pitchFamily="18" charset="0"/>
                              </a:rPr>
                              <m:t>𝑚𝑘</m:t>
                            </m:r>
                          </m:sub>
                        </m:sSub>
                        <m:r>
                          <a:rPr lang="es-ES" sz="1600" b="0" i="1" smtClean="0">
                            <a:latin typeface="Cambria Math" panose="02040503050406030204" pitchFamily="18" charset="0"/>
                          </a:rPr>
                          <m:t>𝑙𝑜𝑔</m:t>
                        </m:r>
                        <m:r>
                          <a:rPr lang="es-ES" sz="1600" i="1">
                            <a:latin typeface="Cambria Math" panose="02040503050406030204" pitchFamily="18" charset="0"/>
                          </a:rPr>
                          <m:t>(</m:t>
                        </m:r>
                        <m:sSub>
                          <m:sSubPr>
                            <m:ctrlPr>
                              <a:rPr lang="es-ES" sz="1600" i="1">
                                <a:latin typeface="Cambria Math" panose="02040503050406030204" pitchFamily="18" charset="0"/>
                              </a:rPr>
                            </m:ctrlPr>
                          </m:sSubPr>
                          <m:e>
                            <m:acc>
                              <m:accPr>
                                <m:chr m:val="̂"/>
                                <m:ctrlPr>
                                  <a:rPr lang="es-ES" sz="1600" i="1">
                                    <a:latin typeface="Cambria Math" panose="02040503050406030204" pitchFamily="18" charset="0"/>
                                  </a:rPr>
                                </m:ctrlPr>
                              </m:accPr>
                              <m:e>
                                <m:r>
                                  <a:rPr lang="es-ES" sz="1600" i="1">
                                    <a:latin typeface="Cambria Math" panose="02040503050406030204" pitchFamily="18" charset="0"/>
                                  </a:rPr>
                                  <m:t>𝑝</m:t>
                                </m:r>
                              </m:e>
                            </m:acc>
                          </m:e>
                          <m:sub>
                            <m:r>
                              <a:rPr lang="es-ES" sz="1600" i="1">
                                <a:latin typeface="Cambria Math" panose="02040503050406030204" pitchFamily="18" charset="0"/>
                              </a:rPr>
                              <m:t>𝑚𝑘</m:t>
                            </m:r>
                          </m:sub>
                        </m:sSub>
                        <m:r>
                          <a:rPr lang="es-ES" sz="1600" i="1">
                            <a:latin typeface="Cambria Math" panose="02040503050406030204" pitchFamily="18" charset="0"/>
                          </a:rPr>
                          <m:t>)</m:t>
                        </m:r>
                      </m:e>
                    </m:nary>
                  </m:oMath>
                </a14:m>
                <a:r>
                  <a:rPr lang="es-ES" sz="1600" dirty="0"/>
                  <a:t>, </a:t>
                </a:r>
                <a:r>
                  <a:rPr lang="es-ES" sz="1600" dirty="0" err="1"/>
                  <a:t>cross-entropy</a:t>
                </a:r>
                <a:r>
                  <a:rPr lang="es-ES" sz="1600" dirty="0"/>
                  <a:t>.</a:t>
                </a:r>
              </a:p>
              <a:p>
                <a:pPr algn="just"/>
                <a:r>
                  <a:rPr lang="es-ES" sz="1600" dirty="0"/>
                  <a:t>El Gini </a:t>
                </a:r>
                <a:r>
                  <a:rPr lang="es-ES" sz="1600" dirty="0" err="1"/>
                  <a:t>index</a:t>
                </a:r>
                <a:r>
                  <a:rPr lang="es-ES" sz="1600" dirty="0"/>
                  <a:t> representa una medida de la varianza total entre las clases K. El Gini </a:t>
                </a:r>
                <a:r>
                  <a:rPr lang="es-ES" sz="1600" dirty="0" err="1"/>
                  <a:t>index</a:t>
                </a:r>
                <a:r>
                  <a:rPr lang="es-ES" sz="1600" dirty="0"/>
                  <a:t> toma valores pequeños si todos los </a:t>
                </a:r>
                <a14:m>
                  <m:oMath xmlns:m="http://schemas.openxmlformats.org/officeDocument/2006/math">
                    <m:sSub>
                      <m:sSubPr>
                        <m:ctrlPr>
                          <a:rPr lang="es-ES" sz="1600" i="1">
                            <a:latin typeface="Cambria Math" panose="02040503050406030204" pitchFamily="18" charset="0"/>
                          </a:rPr>
                        </m:ctrlPr>
                      </m:sSubPr>
                      <m:e>
                        <m:acc>
                          <m:accPr>
                            <m:chr m:val="̂"/>
                            <m:ctrlPr>
                              <a:rPr lang="es-ES" sz="1600" i="1">
                                <a:latin typeface="Cambria Math" panose="02040503050406030204" pitchFamily="18" charset="0"/>
                              </a:rPr>
                            </m:ctrlPr>
                          </m:accPr>
                          <m:e>
                            <m:r>
                              <a:rPr lang="es-ES" sz="1600" i="1">
                                <a:latin typeface="Cambria Math" panose="02040503050406030204" pitchFamily="18" charset="0"/>
                              </a:rPr>
                              <m:t>𝑝</m:t>
                            </m:r>
                          </m:e>
                        </m:acc>
                      </m:e>
                      <m:sub>
                        <m:r>
                          <a:rPr lang="es-ES" sz="1600" i="1">
                            <a:latin typeface="Cambria Math" panose="02040503050406030204" pitchFamily="18" charset="0"/>
                          </a:rPr>
                          <m:t>𝑚𝑘</m:t>
                        </m:r>
                      </m:sub>
                    </m:sSub>
                    <m:r>
                      <a:rPr lang="es-ES" sz="1600" i="1">
                        <a:latin typeface="Cambria Math" panose="02040503050406030204" pitchFamily="18" charset="0"/>
                      </a:rPr>
                      <m:t> </m:t>
                    </m:r>
                  </m:oMath>
                </a14:m>
                <a:r>
                  <a:rPr lang="es-ES" sz="1600" dirty="0"/>
                  <a:t>están cerca de cero o uno. Por esta razón, el Gini </a:t>
                </a:r>
                <a:r>
                  <a:rPr lang="es-ES" sz="1600" dirty="0" err="1"/>
                  <a:t>index</a:t>
                </a:r>
                <a:r>
                  <a:rPr lang="es-ES" sz="1600" dirty="0"/>
                  <a:t> se conoce como una medida de “pureza” de un nodo: un valor pequeño indica que un nodo contiene predominantemente observaciones de una sola clase.</a:t>
                </a:r>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2"/>
                <a:stretch>
                  <a:fillRect l="-434" t="-664" r="-434"/>
                </a:stretch>
              </a:blipFill>
            </p:spPr>
            <p:txBody>
              <a:bodyPr/>
              <a:lstStyle/>
              <a:p>
                <a:r>
                  <a:rPr lang="es-ES">
                    <a:noFill/>
                  </a:rPr>
                  <a:t> </a:t>
                </a:r>
              </a:p>
            </p:txBody>
          </p:sp>
        </mc:Fallback>
      </mc:AlternateContent>
    </p:spTree>
    <p:extLst>
      <p:ext uri="{BB962C8B-B14F-4D97-AF65-F5344CB8AC3E}">
        <p14:creationId xmlns:p14="http://schemas.microsoft.com/office/powerpoint/2010/main" val="3219815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Ventajas y desventajas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La principal ventaja de usar árboles de decisión es que son intuitivamente muy fáciles de explicar. Reflejan estrechamente la toma de decisiones humanas en comparación con otros enfoques de regresión y clasificación. </a:t>
            </a:r>
          </a:p>
          <a:p>
            <a:pPr algn="just"/>
            <a:r>
              <a:rPr lang="es-ES" sz="1800" dirty="0"/>
              <a:t>Sin embargo, los árboles de decisión generalmente no tienen el mismo nivel de precisión predictiva que otros modelos, ya que no son del todo robustos. Un pequeño cambio en los datos puede causar un gran cambio en el árbol estimado final.</a:t>
            </a:r>
          </a:p>
          <a:p>
            <a:pPr algn="just"/>
            <a:r>
              <a:rPr lang="es-ES" sz="1800" dirty="0"/>
              <a:t>Al agregar muchos árboles de decisión, utilizando métodos de </a:t>
            </a:r>
            <a:r>
              <a:rPr lang="es-ES" sz="1800" dirty="0" err="1"/>
              <a:t>emsemble</a:t>
            </a:r>
            <a:r>
              <a:rPr lang="es-ES" sz="1800" dirty="0"/>
              <a:t> </a:t>
            </a:r>
            <a:r>
              <a:rPr lang="es-ES" sz="1800" dirty="0" err="1"/>
              <a:t>learning</a:t>
            </a:r>
            <a:r>
              <a:rPr lang="es-ES" sz="1800" dirty="0"/>
              <a:t>, se puede mejorar sustancialmente el rendimiento predictivo de los árboles de decisión.</a:t>
            </a:r>
          </a:p>
        </p:txBody>
      </p:sp>
    </p:spTree>
    <p:extLst>
      <p:ext uri="{BB962C8B-B14F-4D97-AF65-F5344CB8AC3E}">
        <p14:creationId xmlns:p14="http://schemas.microsoft.com/office/powerpoint/2010/main" val="628600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701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Ensemble</a:t>
            </a:r>
            <a:r>
              <a:rPr lang="es-ES" dirty="0"/>
              <a:t> </a:t>
            </a:r>
            <a:r>
              <a:rPr lang="es-ES" dirty="0" err="1"/>
              <a:t>Learning</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err="1"/>
              <a:t>Ensemble</a:t>
            </a:r>
            <a:r>
              <a:rPr lang="es-ES" sz="1800" dirty="0"/>
              <a:t> </a:t>
            </a:r>
            <a:r>
              <a:rPr lang="es-ES" sz="1800" dirty="0" err="1"/>
              <a:t>Learning</a:t>
            </a:r>
            <a:r>
              <a:rPr lang="es-ES" sz="1800" dirty="0"/>
              <a:t> es un tipo de técnica de aprendizaje supervisado en el que la idea básica es generar múltiples modelos en un conjunto de datos de entrenamiento y luego simplemente combinar (promediar) sus reglas de salida o su hipótesis, para generar un modelo fuerte que funcione muy bien y se adapte a la perfección y que equilibre también la compensación sesgo-varianza.</a:t>
            </a:r>
          </a:p>
          <a:p>
            <a:pPr algn="just"/>
            <a:r>
              <a:rPr lang="es-ES" sz="1800" dirty="0"/>
              <a:t>La idea es que, en lugar de producir un único Modelo complicado y complejo que pueda tener una gran varianza, lo que llevará a un </a:t>
            </a:r>
            <a:r>
              <a:rPr lang="es-ES" sz="1800" dirty="0" err="1"/>
              <a:t>Overfitting</a:t>
            </a:r>
            <a:r>
              <a:rPr lang="es-ES" sz="1800" dirty="0"/>
              <a:t> o que sea demasiado simple y tenga un alto sesgo que lleve al </a:t>
            </a:r>
            <a:r>
              <a:rPr lang="es-ES" sz="1800" dirty="0" err="1"/>
              <a:t>Underfitting</a:t>
            </a:r>
            <a:r>
              <a:rPr lang="es-ES" sz="1800" dirty="0"/>
              <a:t>, generaremos muchos Modelos al entrenar en Training Set. Y al final los combinas. Una técnica de este tipo es </a:t>
            </a:r>
            <a:r>
              <a:rPr lang="es-ES" sz="1800" dirty="0" err="1"/>
              <a:t>Random</a:t>
            </a:r>
            <a:r>
              <a:rPr lang="es-ES" sz="1800" dirty="0"/>
              <a:t> Forest.</a:t>
            </a:r>
          </a:p>
        </p:txBody>
      </p:sp>
    </p:spTree>
    <p:extLst>
      <p:ext uri="{BB962C8B-B14F-4D97-AF65-F5344CB8AC3E}">
        <p14:creationId xmlns:p14="http://schemas.microsoft.com/office/powerpoint/2010/main" val="3045100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Random</a:t>
            </a:r>
            <a:r>
              <a:rPr lang="es-ES" dirty="0"/>
              <a:t> Forest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2000" dirty="0"/>
              <a:t>En </a:t>
            </a:r>
            <a:r>
              <a:rPr lang="es-ES" sz="2000" dirty="0" err="1"/>
              <a:t>Random</a:t>
            </a:r>
            <a:r>
              <a:rPr lang="es-ES" sz="2000" dirty="0"/>
              <a:t> </a:t>
            </a:r>
            <a:r>
              <a:rPr lang="es-ES" sz="2000" dirty="0" err="1"/>
              <a:t>Forests</a:t>
            </a:r>
            <a:r>
              <a:rPr lang="es-ES" sz="2000" dirty="0"/>
              <a:t>, la idea es </a:t>
            </a:r>
            <a:r>
              <a:rPr lang="es-ES" sz="2000" dirty="0" err="1"/>
              <a:t>descorrelacionar</a:t>
            </a:r>
            <a:r>
              <a:rPr lang="es-ES" sz="2000" dirty="0"/>
              <a:t> los diversos árboles que son generados y luego simplemente reducimos la Varianza en los </a:t>
            </a:r>
            <a:r>
              <a:rPr lang="es-ES" sz="2000" dirty="0" err="1"/>
              <a:t>Decision</a:t>
            </a:r>
            <a:r>
              <a:rPr lang="es-ES" sz="2000" dirty="0"/>
              <a:t> </a:t>
            </a:r>
            <a:r>
              <a:rPr lang="es-ES" sz="2000" dirty="0" err="1"/>
              <a:t>Trees</a:t>
            </a:r>
            <a:r>
              <a:rPr lang="es-ES" sz="2000" dirty="0"/>
              <a:t> promediándolos.</a:t>
            </a:r>
          </a:p>
          <a:p>
            <a:pPr algn="just"/>
            <a:r>
              <a:rPr lang="es-ES" sz="2000" dirty="0"/>
              <a:t>Promediar los </a:t>
            </a:r>
            <a:r>
              <a:rPr lang="es-ES" sz="2000" dirty="0" err="1"/>
              <a:t>Decision</a:t>
            </a:r>
            <a:r>
              <a:rPr lang="es-ES" sz="2000" dirty="0"/>
              <a:t> </a:t>
            </a:r>
            <a:r>
              <a:rPr lang="es-ES" sz="2000" dirty="0" err="1"/>
              <a:t>Trees</a:t>
            </a:r>
            <a:r>
              <a:rPr lang="es-ES" sz="2000" dirty="0"/>
              <a:t> nos ayuda a reducir la variación y también a mejorar el rendimiento de los árboles de decisión en el conjunto de test y, finalmente, evitar el </a:t>
            </a:r>
            <a:r>
              <a:rPr lang="es-ES" sz="2000" dirty="0" err="1"/>
              <a:t>overfitting</a:t>
            </a:r>
            <a:r>
              <a:rPr lang="es-ES" sz="2000" dirty="0"/>
              <a:t>.</a:t>
            </a:r>
          </a:p>
          <a:p>
            <a:pPr algn="just"/>
            <a:r>
              <a:rPr lang="es-ES" sz="2000" dirty="0"/>
              <a:t>La idea es construir muchos árboles de tal manera que la correlación entre los árboles sea más pequeña.</a:t>
            </a:r>
          </a:p>
          <a:p>
            <a:pPr algn="just"/>
            <a:r>
              <a:rPr lang="es-ES" sz="2000" dirty="0"/>
              <a:t>Otra cuestión importante acerca de los </a:t>
            </a:r>
            <a:r>
              <a:rPr lang="es-ES" sz="2000" dirty="0" err="1"/>
              <a:t>Random</a:t>
            </a:r>
            <a:r>
              <a:rPr lang="es-ES" sz="2000" dirty="0"/>
              <a:t> Forest es que podemos seguir agregando más y más árboles grandes y tupidos, y eso no nos perjudicará porque al final solo vamos a promediarlos, lo que reducirá la varianza.</a:t>
            </a:r>
          </a:p>
        </p:txBody>
      </p:sp>
    </p:spTree>
    <p:extLst>
      <p:ext uri="{BB962C8B-B14F-4D97-AF65-F5344CB8AC3E}">
        <p14:creationId xmlns:p14="http://schemas.microsoft.com/office/powerpoint/2010/main" val="2891981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err="1"/>
              <a:t>Supervised</a:t>
            </a:r>
            <a:r>
              <a:rPr lang="es-ES" sz="3200" dirty="0"/>
              <a:t> vs. </a:t>
            </a:r>
            <a:r>
              <a:rPr lang="es-ES" sz="3200" dirty="0" err="1"/>
              <a:t>Unsupervised</a:t>
            </a:r>
            <a:r>
              <a:rPr lang="es-ES" sz="3200" dirty="0"/>
              <a:t> </a:t>
            </a:r>
            <a:r>
              <a:rPr lang="es-ES" sz="3200" dirty="0" err="1"/>
              <a:t>learning</a:t>
            </a:r>
            <a:endParaRPr lang="es-ES" sz="3200" dirty="0"/>
          </a:p>
        </p:txBody>
      </p:sp>
      <p:pic>
        <p:nvPicPr>
          <p:cNvPr id="4098" name="Picture 2" descr="Resultado de imagen de aprendizaje supervisado y no supervisado">
            <a:extLst>
              <a:ext uri="{FF2B5EF4-FFF2-40B4-BE49-F238E27FC236}">
                <a16:creationId xmlns:a16="http://schemas.microsoft.com/office/drawing/2014/main" id="{3082F540-F032-4DDB-90BB-32EA786C91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7333" y="2382530"/>
            <a:ext cx="7709333" cy="339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849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Random</a:t>
            </a:r>
            <a:r>
              <a:rPr lang="es-ES" dirty="0"/>
              <a:t> Forest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66" name="Picture 2" descr="Resultado de imagen de random forest">
            <a:extLst>
              <a:ext uri="{FF2B5EF4-FFF2-40B4-BE49-F238E27FC236}">
                <a16:creationId xmlns:a16="http://schemas.microsoft.com/office/drawing/2014/main" id="{EA75CA3E-BEFD-42FF-9926-3A0582EB57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6830" y="1885465"/>
            <a:ext cx="7610340" cy="450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906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586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Conclusión</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2941983"/>
          </a:xfrm>
        </p:spPr>
        <p:txBody>
          <a:bodyPr/>
          <a:lstStyle/>
          <a:p>
            <a:pPr algn="just"/>
            <a:r>
              <a:rPr lang="es-ES" sz="1800" dirty="0"/>
              <a:t>Es posible aplicar una técnica de modelado tan compleja y fuerte en R con una simple librería: </a:t>
            </a:r>
            <a:r>
              <a:rPr lang="es-ES" sz="1800" dirty="0" err="1"/>
              <a:t>randomForest</a:t>
            </a:r>
            <a:r>
              <a:rPr lang="es-ES" sz="1800" dirty="0"/>
              <a:t>.</a:t>
            </a:r>
          </a:p>
          <a:p>
            <a:pPr algn="just"/>
            <a:r>
              <a:rPr lang="es-ES" sz="1800" dirty="0"/>
              <a:t>Los bosques aleatorios son una técnica para ajustar un modelo más preciso al promediar muchos árboles de decisión, reducir la varianza de los residuos y evitar el problema de </a:t>
            </a:r>
            <a:r>
              <a:rPr lang="es-ES" sz="1800" dirty="0" err="1"/>
              <a:t>overfitting</a:t>
            </a:r>
            <a:r>
              <a:rPr lang="es-ES" sz="1800" dirty="0"/>
              <a:t> que puede haber en los decisión </a:t>
            </a:r>
            <a:r>
              <a:rPr lang="es-ES" sz="1800" dirty="0" err="1"/>
              <a:t>trees</a:t>
            </a:r>
            <a:r>
              <a:rPr lang="es-ES" sz="1800" dirty="0"/>
              <a:t>.</a:t>
            </a:r>
          </a:p>
          <a:p>
            <a:pPr algn="just"/>
            <a:r>
              <a:rPr lang="es-ES" sz="1800" dirty="0"/>
              <a:t>Los decisión tres en sí mismos tienen un bajo performance, pero cuando se usan con técnicas de ensamble </a:t>
            </a:r>
            <a:r>
              <a:rPr lang="es-ES" sz="1800" dirty="0" err="1"/>
              <a:t>learning</a:t>
            </a:r>
            <a:r>
              <a:rPr lang="es-ES" sz="1800" dirty="0"/>
              <a:t>, su rendimiento predictivo se mejora considerablemente. </a:t>
            </a:r>
          </a:p>
        </p:txBody>
      </p:sp>
    </p:spTree>
    <p:extLst>
      <p:ext uri="{BB962C8B-B14F-4D97-AF65-F5344CB8AC3E}">
        <p14:creationId xmlns:p14="http://schemas.microsoft.com/office/powerpoint/2010/main" val="2794769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a:t>K – </a:t>
            </a:r>
            <a:r>
              <a:rPr lang="es-ES" sz="3600" dirty="0" err="1"/>
              <a:t>Nearest</a:t>
            </a:r>
            <a:r>
              <a:rPr lang="es-ES" sz="3600" dirty="0"/>
              <a:t> </a:t>
            </a:r>
            <a:r>
              <a:rPr lang="es-ES" sz="3600" dirty="0" err="1"/>
              <a:t>Neighbors</a:t>
            </a:r>
            <a:r>
              <a:rPr lang="es-ES" sz="3600" dirty="0"/>
              <a:t> (KNN): Somos lo que no rodea.</a:t>
            </a:r>
          </a:p>
        </p:txBody>
      </p:sp>
      <p:pic>
        <p:nvPicPr>
          <p:cNvPr id="1026" name="Picture 2" descr="Resultado de imagen de knn">
            <a:extLst>
              <a:ext uri="{FF2B5EF4-FFF2-40B4-BE49-F238E27FC236}">
                <a16:creationId xmlns:a16="http://schemas.microsoft.com/office/drawing/2014/main" id="{D3B518E8-DC01-4551-AEA7-B00902520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237" y="2642567"/>
            <a:ext cx="4751525" cy="405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763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KNN: </a:t>
            </a:r>
            <a:r>
              <a:rPr lang="es-ES" dirty="0" err="1"/>
              <a:t>Intro</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2000" dirty="0"/>
              <a:t>Tenemos un conjunto de datos ya clasificados y queremos saber a qué clase pertenece otro conjunto del cual no tenemos información.</a:t>
            </a:r>
          </a:p>
          <a:p>
            <a:pPr algn="just"/>
            <a:r>
              <a:rPr lang="es-ES" sz="2000" dirty="0"/>
              <a:t>Es uno de los algoritmos de aprendizaje automático más simples y es un ejemplo de aprendizaje basado en instancias, donde los datos nuevos se clasifican según las instancias etiquetadas y almacenadas.</a:t>
            </a:r>
          </a:p>
          <a:p>
            <a:pPr algn="just"/>
            <a:r>
              <a:rPr lang="es-ES" sz="2000" dirty="0"/>
              <a:t>Toma la puntuación más alta de las distancias de la nueva observación a las observaciones establecidas</a:t>
            </a:r>
          </a:p>
          <a:p>
            <a:pPr algn="just"/>
            <a:r>
              <a:rPr lang="es-ES" sz="2000" dirty="0"/>
              <a:t>Ventajas: Facilidad para interpretar la salida, tiempo de cálculo, poder predictivo.</a:t>
            </a:r>
          </a:p>
          <a:p>
            <a:pPr algn="just"/>
            <a:r>
              <a:rPr lang="es-ES" sz="2000" dirty="0"/>
              <a:t>Desventajas: No proporciona una probabilidad, no puede usarse para variables independientes categóricas.</a:t>
            </a:r>
          </a:p>
          <a:p>
            <a:pPr algn="just"/>
            <a:r>
              <a:rPr lang="es-ES" sz="2000" dirty="0"/>
              <a:t>¿puede usarse para palabras? Es decir, clasificación de texto o natural </a:t>
            </a:r>
            <a:r>
              <a:rPr lang="es-ES" sz="2000" dirty="0" err="1"/>
              <a:t>language</a:t>
            </a:r>
            <a:r>
              <a:rPr lang="es-ES" sz="2000" dirty="0"/>
              <a:t> </a:t>
            </a:r>
            <a:r>
              <a:rPr lang="es-ES" sz="2000" dirty="0" err="1"/>
              <a:t>processing</a:t>
            </a:r>
            <a:r>
              <a:rPr lang="es-ES" sz="2000" dirty="0"/>
              <a:t> (NLP).</a:t>
            </a:r>
          </a:p>
        </p:txBody>
      </p:sp>
    </p:spTree>
    <p:extLst>
      <p:ext uri="{BB962C8B-B14F-4D97-AF65-F5344CB8AC3E}">
        <p14:creationId xmlns:p14="http://schemas.microsoft.com/office/powerpoint/2010/main" val="393218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a:t>
            </a:r>
          </a:p>
        </p:txBody>
      </p:sp>
      <p:pic>
        <p:nvPicPr>
          <p:cNvPr id="5" name="Imagen 4">
            <a:extLst>
              <a:ext uri="{FF2B5EF4-FFF2-40B4-BE49-F238E27FC236}">
                <a16:creationId xmlns:a16="http://schemas.microsoft.com/office/drawing/2014/main" id="{3718CDA4-9CA2-47F5-B385-E44C0495BA5F}"/>
              </a:ext>
            </a:extLst>
          </p:cNvPr>
          <p:cNvPicPr>
            <a:picLocks noChangeAspect="1"/>
          </p:cNvPicPr>
          <p:nvPr/>
        </p:nvPicPr>
        <p:blipFill rotWithShape="1">
          <a:blip r:embed="rId2"/>
          <a:srcRect l="39131" t="33837" r="38550" b="29056"/>
          <a:stretch/>
        </p:blipFill>
        <p:spPr>
          <a:xfrm>
            <a:off x="2199861" y="2042570"/>
            <a:ext cx="4744278" cy="4434808"/>
          </a:xfrm>
          <a:prstGeom prst="rect">
            <a:avLst/>
          </a:prstGeom>
        </p:spPr>
      </p:pic>
    </p:spTree>
    <p:extLst>
      <p:ext uri="{BB962C8B-B14F-4D97-AF65-F5344CB8AC3E}">
        <p14:creationId xmlns:p14="http://schemas.microsoft.com/office/powerpoint/2010/main" val="14137532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K=3</a:t>
            </a:r>
          </a:p>
        </p:txBody>
      </p:sp>
      <p:pic>
        <p:nvPicPr>
          <p:cNvPr id="6" name="Imagen 5">
            <a:extLst>
              <a:ext uri="{FF2B5EF4-FFF2-40B4-BE49-F238E27FC236}">
                <a16:creationId xmlns:a16="http://schemas.microsoft.com/office/drawing/2014/main" id="{EC71ABFC-34B4-4958-9D14-C0421885E5E7}"/>
              </a:ext>
            </a:extLst>
          </p:cNvPr>
          <p:cNvPicPr>
            <a:picLocks noChangeAspect="1"/>
          </p:cNvPicPr>
          <p:nvPr/>
        </p:nvPicPr>
        <p:blipFill rotWithShape="1">
          <a:blip r:embed="rId2"/>
          <a:srcRect l="39709" t="35114" r="38406" b="29056"/>
          <a:stretch/>
        </p:blipFill>
        <p:spPr>
          <a:xfrm>
            <a:off x="2199860" y="2042569"/>
            <a:ext cx="4744277" cy="4367249"/>
          </a:xfrm>
          <a:prstGeom prst="rect">
            <a:avLst/>
          </a:prstGeom>
        </p:spPr>
      </p:pic>
    </p:spTree>
    <p:extLst>
      <p:ext uri="{BB962C8B-B14F-4D97-AF65-F5344CB8AC3E}">
        <p14:creationId xmlns:p14="http://schemas.microsoft.com/office/powerpoint/2010/main" val="2818992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K=5</a:t>
            </a:r>
          </a:p>
        </p:txBody>
      </p:sp>
      <p:pic>
        <p:nvPicPr>
          <p:cNvPr id="6" name="Imagen 5">
            <a:extLst>
              <a:ext uri="{FF2B5EF4-FFF2-40B4-BE49-F238E27FC236}">
                <a16:creationId xmlns:a16="http://schemas.microsoft.com/office/drawing/2014/main" id="{B75C6125-34E7-42EC-91DE-B8035DA4B914}"/>
              </a:ext>
            </a:extLst>
          </p:cNvPr>
          <p:cNvPicPr>
            <a:picLocks noChangeAspect="1"/>
          </p:cNvPicPr>
          <p:nvPr/>
        </p:nvPicPr>
        <p:blipFill rotWithShape="1">
          <a:blip r:embed="rId2"/>
          <a:srcRect l="40435" t="37434" r="39420" b="30344"/>
          <a:stretch/>
        </p:blipFill>
        <p:spPr>
          <a:xfrm>
            <a:off x="2199861" y="2042570"/>
            <a:ext cx="4744278" cy="4266433"/>
          </a:xfrm>
          <a:prstGeom prst="rect">
            <a:avLst/>
          </a:prstGeom>
        </p:spPr>
      </p:pic>
    </p:spTree>
    <p:extLst>
      <p:ext uri="{BB962C8B-B14F-4D97-AF65-F5344CB8AC3E}">
        <p14:creationId xmlns:p14="http://schemas.microsoft.com/office/powerpoint/2010/main" val="2219546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K=7</a:t>
            </a:r>
          </a:p>
        </p:txBody>
      </p:sp>
      <p:pic>
        <p:nvPicPr>
          <p:cNvPr id="6" name="Imagen 5">
            <a:extLst>
              <a:ext uri="{FF2B5EF4-FFF2-40B4-BE49-F238E27FC236}">
                <a16:creationId xmlns:a16="http://schemas.microsoft.com/office/drawing/2014/main" id="{91E19483-07E1-4CDA-AD50-8293A3EAB9BB}"/>
              </a:ext>
            </a:extLst>
          </p:cNvPr>
          <p:cNvPicPr>
            <a:picLocks noChangeAspect="1"/>
          </p:cNvPicPr>
          <p:nvPr/>
        </p:nvPicPr>
        <p:blipFill rotWithShape="1">
          <a:blip r:embed="rId2"/>
          <a:srcRect l="40145" t="36402" r="39275" b="30345"/>
          <a:stretch/>
        </p:blipFill>
        <p:spPr>
          <a:xfrm>
            <a:off x="2199861" y="2042570"/>
            <a:ext cx="4744278" cy="4309943"/>
          </a:xfrm>
          <a:prstGeom prst="rect">
            <a:avLst/>
          </a:prstGeom>
        </p:spPr>
      </p:pic>
    </p:spTree>
    <p:extLst>
      <p:ext uri="{BB962C8B-B14F-4D97-AF65-F5344CB8AC3E}">
        <p14:creationId xmlns:p14="http://schemas.microsoft.com/office/powerpoint/2010/main" val="3592945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a:t>
            </a:r>
          </a:p>
        </p:txBody>
      </p:sp>
      <p:pic>
        <p:nvPicPr>
          <p:cNvPr id="6" name="Imagen 5">
            <a:extLst>
              <a:ext uri="{FF2B5EF4-FFF2-40B4-BE49-F238E27FC236}">
                <a16:creationId xmlns:a16="http://schemas.microsoft.com/office/drawing/2014/main" id="{25DD1B39-9D6B-4ED0-AB33-0B61D4ABA880}"/>
              </a:ext>
            </a:extLst>
          </p:cNvPr>
          <p:cNvPicPr>
            <a:picLocks noChangeAspect="1"/>
          </p:cNvPicPr>
          <p:nvPr/>
        </p:nvPicPr>
        <p:blipFill rotWithShape="1">
          <a:blip r:embed="rId2"/>
          <a:srcRect l="40580" t="37692" r="38550" b="28540"/>
          <a:stretch/>
        </p:blipFill>
        <p:spPr>
          <a:xfrm>
            <a:off x="2199860" y="2042570"/>
            <a:ext cx="4744277" cy="4315970"/>
          </a:xfrm>
          <a:prstGeom prst="rect">
            <a:avLst/>
          </a:prstGeom>
        </p:spPr>
      </p:pic>
    </p:spTree>
    <p:extLst>
      <p:ext uri="{BB962C8B-B14F-4D97-AF65-F5344CB8AC3E}">
        <p14:creationId xmlns:p14="http://schemas.microsoft.com/office/powerpoint/2010/main" val="2966818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1322" y="1930265"/>
            <a:ext cx="4850295" cy="733422"/>
          </a:xfrm>
        </p:spPr>
        <p:txBody>
          <a:bodyPr/>
          <a:lstStyle/>
          <a:p>
            <a:pPr algn="r"/>
            <a:r>
              <a:rPr lang="es-ES" sz="3200" dirty="0" err="1"/>
              <a:t>supervised</a:t>
            </a:r>
            <a:r>
              <a:rPr lang="es-ES" sz="3200" dirty="0"/>
              <a:t> </a:t>
            </a:r>
            <a:r>
              <a:rPr lang="es-ES" sz="3200" dirty="0" err="1"/>
              <a:t>learning</a:t>
            </a:r>
            <a:endParaRPr lang="es-ES" sz="3200" dirty="0"/>
          </a:p>
        </p:txBody>
      </p:sp>
      <p:pic>
        <p:nvPicPr>
          <p:cNvPr id="5" name="Imagen 4">
            <a:extLst>
              <a:ext uri="{FF2B5EF4-FFF2-40B4-BE49-F238E27FC236}">
                <a16:creationId xmlns:a16="http://schemas.microsoft.com/office/drawing/2014/main" id="{AA83747E-041D-45CD-9841-0C54FFC96A76}"/>
              </a:ext>
            </a:extLst>
          </p:cNvPr>
          <p:cNvPicPr>
            <a:picLocks noChangeAspect="1"/>
          </p:cNvPicPr>
          <p:nvPr/>
        </p:nvPicPr>
        <p:blipFill rotWithShape="1">
          <a:blip r:embed="rId2"/>
          <a:srcRect l="1875" t="77357" r="59275" b="9180"/>
          <a:stretch/>
        </p:blipFill>
        <p:spPr>
          <a:xfrm>
            <a:off x="728869" y="3154018"/>
            <a:ext cx="7686261" cy="1497496"/>
          </a:xfrm>
          <a:prstGeom prst="rect">
            <a:avLst/>
          </a:prstGeom>
        </p:spPr>
      </p:pic>
      <p:sp>
        <p:nvSpPr>
          <p:cNvPr id="8" name="Elipse 7">
            <a:extLst>
              <a:ext uri="{FF2B5EF4-FFF2-40B4-BE49-F238E27FC236}">
                <a16:creationId xmlns:a16="http://schemas.microsoft.com/office/drawing/2014/main" id="{292C1B04-6908-4115-85BD-B2802FB697EA}"/>
              </a:ext>
            </a:extLst>
          </p:cNvPr>
          <p:cNvSpPr/>
          <p:nvPr/>
        </p:nvSpPr>
        <p:spPr>
          <a:xfrm>
            <a:off x="622852" y="3048000"/>
            <a:ext cx="477078" cy="16035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8268813E-6201-494F-90C1-10F3F491BDB2}"/>
              </a:ext>
            </a:extLst>
          </p:cNvPr>
          <p:cNvSpPr txBox="1"/>
          <p:nvPr/>
        </p:nvSpPr>
        <p:spPr>
          <a:xfrm>
            <a:off x="0" y="994064"/>
            <a:ext cx="2067339" cy="923330"/>
          </a:xfrm>
          <a:prstGeom prst="rect">
            <a:avLst/>
          </a:prstGeom>
          <a:noFill/>
          <a:ln w="12700">
            <a:solidFill>
              <a:schemeClr val="tx1"/>
            </a:solidFill>
          </a:ln>
        </p:spPr>
        <p:txBody>
          <a:bodyPr wrap="square" rtlCol="0">
            <a:spAutoFit/>
          </a:bodyPr>
          <a:lstStyle/>
          <a:p>
            <a:pPr algn="ctr"/>
            <a:r>
              <a:rPr lang="es-ES" dirty="0">
                <a:latin typeface="Calibri" panose="020F0502020204030204" pitchFamily="34" charset="0"/>
              </a:rPr>
              <a:t>Variable respuesta/objetivo/dependiente</a:t>
            </a:r>
          </a:p>
        </p:txBody>
      </p:sp>
      <p:sp>
        <p:nvSpPr>
          <p:cNvPr id="10" name="Flecha: hacia abajo 9">
            <a:extLst>
              <a:ext uri="{FF2B5EF4-FFF2-40B4-BE49-F238E27FC236}">
                <a16:creationId xmlns:a16="http://schemas.microsoft.com/office/drawing/2014/main" id="{C99A8A5B-C08E-4DB1-8830-47D36E68EB07}"/>
              </a:ext>
            </a:extLst>
          </p:cNvPr>
          <p:cNvSpPr/>
          <p:nvPr/>
        </p:nvSpPr>
        <p:spPr>
          <a:xfrm>
            <a:off x="715617" y="1997289"/>
            <a:ext cx="291547" cy="8909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53389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K=11</a:t>
            </a:r>
          </a:p>
        </p:txBody>
      </p:sp>
      <p:pic>
        <p:nvPicPr>
          <p:cNvPr id="5" name="Imagen 4">
            <a:extLst>
              <a:ext uri="{FF2B5EF4-FFF2-40B4-BE49-F238E27FC236}">
                <a16:creationId xmlns:a16="http://schemas.microsoft.com/office/drawing/2014/main" id="{3718CDA4-9CA2-47F5-B385-E44C0495BA5F}"/>
              </a:ext>
            </a:extLst>
          </p:cNvPr>
          <p:cNvPicPr>
            <a:picLocks noChangeAspect="1"/>
          </p:cNvPicPr>
          <p:nvPr/>
        </p:nvPicPr>
        <p:blipFill rotWithShape="1">
          <a:blip r:embed="rId2">
            <a:extLst>
              <a:ext uri="{28A0092B-C50C-407E-A947-70E740481C1C}">
                <a14:useLocalDpi xmlns:a14="http://schemas.microsoft.com/office/drawing/2010/main" val="0"/>
              </a:ext>
            </a:extLst>
          </a:blip>
          <a:srcRect l="37430" t="32385" r="37431" b="29359"/>
          <a:stretch/>
        </p:blipFill>
        <p:spPr>
          <a:xfrm>
            <a:off x="2135122" y="2186608"/>
            <a:ext cx="4873755" cy="4169765"/>
          </a:xfrm>
          <a:prstGeom prst="rect">
            <a:avLst/>
          </a:prstGeom>
        </p:spPr>
      </p:pic>
    </p:spTree>
    <p:extLst>
      <p:ext uri="{BB962C8B-B14F-4D97-AF65-F5344CB8AC3E}">
        <p14:creationId xmlns:p14="http://schemas.microsoft.com/office/powerpoint/2010/main" val="4160414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Support</a:t>
            </a:r>
            <a:r>
              <a:rPr lang="es-ES" sz="3600" dirty="0"/>
              <a:t> Vector Machines o como separar un conjunto datos…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9700" name="Picture 4" descr="Resultado de imagen de support vector machine">
            <a:extLst>
              <a:ext uri="{FF2B5EF4-FFF2-40B4-BE49-F238E27FC236}">
                <a16:creationId xmlns:a16="http://schemas.microsoft.com/office/drawing/2014/main" id="{972B6D66-9626-42CF-9717-58EC1D0D02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2132" y="3000375"/>
            <a:ext cx="6707674" cy="344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755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934818"/>
          </a:xfrm>
        </p:spPr>
        <p:txBody>
          <a:bodyPr/>
          <a:lstStyle/>
          <a:p>
            <a:pPr algn="just"/>
            <a:r>
              <a:rPr lang="es-ES" sz="1800" dirty="0"/>
              <a:t>Los conceptos básicos de las SVM y como funcionan se entienden mejor con un simple ejemplo. Imaginemos que tenemos dos etiquetas: roja y azul, y nuestros datos tienen dos características: x e y.</a:t>
            </a:r>
          </a:p>
          <a:p>
            <a:pPr algn="just"/>
            <a:r>
              <a:rPr lang="es-ES" sz="1800" dirty="0"/>
              <a:t>Queremos un clasificador que, dado un par de coordenadas (x, y), determine si es rojo o azul. Trazamos nuestros datos de entrenamiento ya etiquetados en un plano:</a:t>
            </a:r>
          </a:p>
        </p:txBody>
      </p:sp>
      <p:pic>
        <p:nvPicPr>
          <p:cNvPr id="4" name="Imagen 3">
            <a:extLst>
              <a:ext uri="{FF2B5EF4-FFF2-40B4-BE49-F238E27FC236}">
                <a16:creationId xmlns:a16="http://schemas.microsoft.com/office/drawing/2014/main" id="{2345D59C-6A85-4C61-90AF-8ADCE3B8B70A}"/>
              </a:ext>
            </a:extLst>
          </p:cNvPr>
          <p:cNvPicPr>
            <a:picLocks noChangeAspect="1"/>
          </p:cNvPicPr>
          <p:nvPr/>
        </p:nvPicPr>
        <p:blipFill>
          <a:blip r:embed="rId2"/>
          <a:stretch>
            <a:fillRect/>
          </a:stretch>
        </p:blipFill>
        <p:spPr>
          <a:xfrm>
            <a:off x="2540878" y="3581400"/>
            <a:ext cx="3011783" cy="3221532"/>
          </a:xfrm>
          <a:prstGeom prst="rect">
            <a:avLst/>
          </a:prstGeom>
        </p:spPr>
      </p:pic>
    </p:spTree>
    <p:extLst>
      <p:ext uri="{BB962C8B-B14F-4D97-AF65-F5344CB8AC3E}">
        <p14:creationId xmlns:p14="http://schemas.microsoft.com/office/powerpoint/2010/main" val="1617166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Una SVM toma estos puntos de datos y genera un hiperplano (que en dos dimensiones es simplemente una línea) que mejor separa las etiquetas. Esta línea es el límite de la decisión (decisión </a:t>
            </a:r>
            <a:r>
              <a:rPr lang="es-ES" sz="1800" dirty="0" err="1"/>
              <a:t>boundary</a:t>
            </a:r>
            <a:r>
              <a:rPr lang="es-ES" sz="1800" dirty="0"/>
              <a:t>): cualquier cosa que caiga a un lado de ella, la clasificaremos como azul, y cualquier cosa que caiga al otro como roja.</a:t>
            </a:r>
          </a:p>
        </p:txBody>
      </p:sp>
      <p:pic>
        <p:nvPicPr>
          <p:cNvPr id="7" name="Imagen 6">
            <a:extLst>
              <a:ext uri="{FF2B5EF4-FFF2-40B4-BE49-F238E27FC236}">
                <a16:creationId xmlns:a16="http://schemas.microsoft.com/office/drawing/2014/main" id="{0F2192B4-011C-4A25-B9ED-89CD0B758FAB}"/>
              </a:ext>
            </a:extLst>
          </p:cNvPr>
          <p:cNvPicPr>
            <a:picLocks noChangeAspect="1"/>
          </p:cNvPicPr>
          <p:nvPr/>
        </p:nvPicPr>
        <p:blipFill rotWithShape="1">
          <a:blip r:embed="rId2">
            <a:extLst>
              <a:ext uri="{28A0092B-C50C-407E-A947-70E740481C1C}">
                <a14:useLocalDpi xmlns:a14="http://schemas.microsoft.com/office/drawing/2010/main" val="0"/>
              </a:ext>
            </a:extLst>
          </a:blip>
          <a:srcRect l="2079" t="2262"/>
          <a:stretch/>
        </p:blipFill>
        <p:spPr>
          <a:xfrm>
            <a:off x="2603500" y="3654286"/>
            <a:ext cx="2949160" cy="3148645"/>
          </a:xfrm>
          <a:prstGeom prst="rect">
            <a:avLst/>
          </a:prstGeom>
        </p:spPr>
      </p:pic>
    </p:spTree>
    <p:extLst>
      <p:ext uri="{BB962C8B-B14F-4D97-AF65-F5344CB8AC3E}">
        <p14:creationId xmlns:p14="http://schemas.microsoft.com/office/powerpoint/2010/main" val="26040330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Pero, ¿cuál es exactamente el mejor hiperplano? Para las SVM, es aquel que maximiza las distancias de ambas etiquetas. En otras palabras: el hiperplano (recuerde que es una línea en este caso) cuya distancia al elemento más cercano de cada etiqueta es la más grande.</a:t>
            </a:r>
          </a:p>
        </p:txBody>
      </p:sp>
      <p:pic>
        <p:nvPicPr>
          <p:cNvPr id="7" name="Imagen 6">
            <a:extLst>
              <a:ext uri="{FF2B5EF4-FFF2-40B4-BE49-F238E27FC236}">
                <a16:creationId xmlns:a16="http://schemas.microsoft.com/office/drawing/2014/main" id="{0F2192B4-011C-4A25-B9ED-89CD0B758FAB}"/>
              </a:ext>
            </a:extLst>
          </p:cNvPr>
          <p:cNvPicPr>
            <a:picLocks noChangeAspect="1"/>
          </p:cNvPicPr>
          <p:nvPr/>
        </p:nvPicPr>
        <p:blipFill rotWithShape="1">
          <a:blip r:embed="rId2">
            <a:extLst>
              <a:ext uri="{28A0092B-C50C-407E-A947-70E740481C1C}">
                <a14:useLocalDpi xmlns:a14="http://schemas.microsoft.com/office/drawing/2010/main" val="0"/>
              </a:ext>
            </a:extLst>
          </a:blip>
          <a:srcRect l="2063" t="1517"/>
          <a:stretch/>
        </p:blipFill>
        <p:spPr>
          <a:xfrm>
            <a:off x="2622550" y="3654240"/>
            <a:ext cx="2927350" cy="3148692"/>
          </a:xfrm>
          <a:prstGeom prst="rect">
            <a:avLst/>
          </a:prstGeom>
        </p:spPr>
      </p:pic>
    </p:spTree>
    <p:extLst>
      <p:ext uri="{BB962C8B-B14F-4D97-AF65-F5344CB8AC3E}">
        <p14:creationId xmlns:p14="http://schemas.microsoft.com/office/powerpoint/2010/main" val="37422497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El ejemplo anterior es fácil de entender, claramente, los datos se podían separar linealmente. Podríamos dibujar una línea recta para separar el rojo y el azul.</a:t>
            </a:r>
          </a:p>
          <a:p>
            <a:pPr algn="just"/>
            <a:r>
              <a:rPr lang="es-ES" sz="1800" dirty="0"/>
              <a:t>Lamentablemente, por lo general, las cosas no son tan simples siempre. Veamos el siguiente caso</a:t>
            </a:r>
          </a:p>
        </p:txBody>
      </p:sp>
      <p:pic>
        <p:nvPicPr>
          <p:cNvPr id="41986" name="Picture 2" descr="http://res.cloudinary.com/dyd911kmh/image/upload/f_auto,q_auto:best/v1532721364/Fig4_qwffr8.png">
            <a:extLst>
              <a:ext uri="{FF2B5EF4-FFF2-40B4-BE49-F238E27FC236}">
                <a16:creationId xmlns:a16="http://schemas.microsoft.com/office/drawing/2014/main" id="{2A1DD834-2625-46DC-8652-A38A239AB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830" y="3581400"/>
            <a:ext cx="3623539" cy="325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219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Es más que claro que no hay un límite de decisión lineal (una sola línea recta que separa ambas etiquetas). Sin embargo, los vectores están claramente separados y parece que debería ser fácil separarlos.</a:t>
            </a:r>
          </a:p>
          <a:p>
            <a:pPr algn="just"/>
            <a:r>
              <a:rPr lang="es-ES" sz="1800" dirty="0"/>
              <a:t>Entonces, esto es lo que haremos: agregaremos una tercera dimensión.</a:t>
            </a:r>
          </a:p>
          <a:p>
            <a:pPr algn="just"/>
            <a:r>
              <a:rPr lang="es-ES" sz="1800" dirty="0"/>
              <a:t>Esto nos dará un espacio tridimensional. Tomando una porción de ese espacio, se ve así:</a:t>
            </a:r>
          </a:p>
        </p:txBody>
      </p:sp>
      <p:pic>
        <p:nvPicPr>
          <p:cNvPr id="4" name="Imagen 3">
            <a:extLst>
              <a:ext uri="{FF2B5EF4-FFF2-40B4-BE49-F238E27FC236}">
                <a16:creationId xmlns:a16="http://schemas.microsoft.com/office/drawing/2014/main" id="{EFBB4BE8-804E-43CD-AEC6-AAE522D09467}"/>
              </a:ext>
            </a:extLst>
          </p:cNvPr>
          <p:cNvPicPr>
            <a:picLocks noChangeAspect="1"/>
          </p:cNvPicPr>
          <p:nvPr/>
        </p:nvPicPr>
        <p:blipFill>
          <a:blip r:embed="rId2"/>
          <a:stretch>
            <a:fillRect/>
          </a:stretch>
        </p:blipFill>
        <p:spPr>
          <a:xfrm>
            <a:off x="767799" y="3795180"/>
            <a:ext cx="3354387" cy="3100827"/>
          </a:xfrm>
          <a:prstGeom prst="rect">
            <a:avLst/>
          </a:prstGeom>
        </p:spPr>
      </p:pic>
      <p:pic>
        <p:nvPicPr>
          <p:cNvPr id="6" name="Imagen 5">
            <a:extLst>
              <a:ext uri="{FF2B5EF4-FFF2-40B4-BE49-F238E27FC236}">
                <a16:creationId xmlns:a16="http://schemas.microsoft.com/office/drawing/2014/main" id="{116F5B0E-C87C-4399-B0CD-DA37FDC2CD5C}"/>
              </a:ext>
            </a:extLst>
          </p:cNvPr>
          <p:cNvPicPr>
            <a:picLocks noChangeAspect="1"/>
          </p:cNvPicPr>
          <p:nvPr/>
        </p:nvPicPr>
        <p:blipFill>
          <a:blip r:embed="rId3"/>
          <a:stretch>
            <a:fillRect/>
          </a:stretch>
        </p:blipFill>
        <p:spPr>
          <a:xfrm>
            <a:off x="5021815" y="3771900"/>
            <a:ext cx="3221125" cy="2977639"/>
          </a:xfrm>
          <a:prstGeom prst="rect">
            <a:avLst/>
          </a:prstGeom>
        </p:spPr>
      </p:pic>
    </p:spTree>
    <p:extLst>
      <p:ext uri="{BB962C8B-B14F-4D97-AF65-F5344CB8AC3E}">
        <p14:creationId xmlns:p14="http://schemas.microsoft.com/office/powerpoint/2010/main" val="3871665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Tenga en cuenta que dado que ahora estamos en tres dimensiones, el hiperplano es un plano paralelo al eje x en una z determinada (digamos z = 1).</a:t>
            </a:r>
          </a:p>
          <a:p>
            <a:pPr algn="just"/>
            <a:r>
              <a:rPr lang="es-ES" sz="1800" dirty="0"/>
              <a:t>Lo que queda es mapearlo de nuevo a dos dimensiones</a:t>
            </a:r>
          </a:p>
        </p:txBody>
      </p:sp>
      <p:pic>
        <p:nvPicPr>
          <p:cNvPr id="43010" name="Picture 2" descr="http://res.cloudinary.com/dyd911kmh/image/upload/f_auto,q_auto:best/v1532721364/Fig4_qwffr8.png">
            <a:extLst>
              <a:ext uri="{FF2B5EF4-FFF2-40B4-BE49-F238E27FC236}">
                <a16:creationId xmlns:a16="http://schemas.microsoft.com/office/drawing/2014/main" id="{F198D76D-732E-4FC0-96AE-27EDB0BA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42" y="3307866"/>
            <a:ext cx="3730008" cy="3349626"/>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a:extLst>
              <a:ext uri="{FF2B5EF4-FFF2-40B4-BE49-F238E27FC236}">
                <a16:creationId xmlns:a16="http://schemas.microsoft.com/office/drawing/2014/main" id="{09148950-A94F-4757-AD1E-4C234826DB0B}"/>
              </a:ext>
            </a:extLst>
          </p:cNvPr>
          <p:cNvSpPr txBox="1">
            <a:spLocks/>
          </p:cNvSpPr>
          <p:nvPr/>
        </p:nvSpPr>
        <p:spPr>
          <a:xfrm>
            <a:off x="1170450" y="3021772"/>
            <a:ext cx="2232992"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Pasando de esto…</a:t>
            </a:r>
          </a:p>
        </p:txBody>
      </p:sp>
    </p:spTree>
    <p:extLst>
      <p:ext uri="{BB962C8B-B14F-4D97-AF65-F5344CB8AC3E}">
        <p14:creationId xmlns:p14="http://schemas.microsoft.com/office/powerpoint/2010/main" val="3656668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Tenga en cuenta que dado que ahora estamos en tres dimensiones, el hiperplano es un plano paralelo al eje x en una z determinada (digamos z = 1).</a:t>
            </a:r>
          </a:p>
          <a:p>
            <a:pPr algn="just"/>
            <a:r>
              <a:rPr lang="es-ES" sz="1800" dirty="0"/>
              <a:t>Lo que queda es mapearlo de nuevo a dos dimensiones</a:t>
            </a:r>
          </a:p>
        </p:txBody>
      </p:sp>
      <p:pic>
        <p:nvPicPr>
          <p:cNvPr id="43010" name="Picture 2" descr="http://res.cloudinary.com/dyd911kmh/image/upload/f_auto,q_auto:best/v1532721364/Fig4_qwffr8.png">
            <a:extLst>
              <a:ext uri="{FF2B5EF4-FFF2-40B4-BE49-F238E27FC236}">
                <a16:creationId xmlns:a16="http://schemas.microsoft.com/office/drawing/2014/main" id="{F198D76D-732E-4FC0-96AE-27EDB0BA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42" y="3307866"/>
            <a:ext cx="3730008" cy="3349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F5ABAD1-7DD4-4CF2-9E61-1161F8ACD4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16426" y="3276600"/>
            <a:ext cx="3730007" cy="3349626"/>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a:extLst>
              <a:ext uri="{FF2B5EF4-FFF2-40B4-BE49-F238E27FC236}">
                <a16:creationId xmlns:a16="http://schemas.microsoft.com/office/drawing/2014/main" id="{09148950-A94F-4757-AD1E-4C234826DB0B}"/>
              </a:ext>
            </a:extLst>
          </p:cNvPr>
          <p:cNvSpPr txBox="1">
            <a:spLocks/>
          </p:cNvSpPr>
          <p:nvPr/>
        </p:nvSpPr>
        <p:spPr>
          <a:xfrm>
            <a:off x="1170450" y="3021772"/>
            <a:ext cx="2232992"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Pasando de esto…</a:t>
            </a:r>
          </a:p>
        </p:txBody>
      </p:sp>
      <p:sp>
        <p:nvSpPr>
          <p:cNvPr id="11" name="Marcador de contenido 4">
            <a:extLst>
              <a:ext uri="{FF2B5EF4-FFF2-40B4-BE49-F238E27FC236}">
                <a16:creationId xmlns:a16="http://schemas.microsoft.com/office/drawing/2014/main" id="{067ACD6B-EA35-4FB5-A561-AF4B92DC9247}"/>
              </a:ext>
            </a:extLst>
          </p:cNvPr>
          <p:cNvSpPr txBox="1">
            <a:spLocks/>
          </p:cNvSpPr>
          <p:nvPr/>
        </p:nvSpPr>
        <p:spPr>
          <a:xfrm>
            <a:off x="6220749" y="2984017"/>
            <a:ext cx="1321359"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¡A esto!</a:t>
            </a:r>
          </a:p>
        </p:txBody>
      </p:sp>
    </p:spTree>
    <p:extLst>
      <p:ext uri="{BB962C8B-B14F-4D97-AF65-F5344CB8AC3E}">
        <p14:creationId xmlns:p14="http://schemas.microsoft.com/office/powerpoint/2010/main" val="31352504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393095"/>
          </a:xfrm>
        </p:spPr>
        <p:txBody>
          <a:bodyPr/>
          <a:lstStyle/>
          <a:p>
            <a:pPr algn="just"/>
            <a:r>
              <a:rPr lang="es-ES" sz="1800" dirty="0"/>
              <a:t>En el ejemplo anterior, encontramos una manera de clasificar los datos no lineales mediante la asignación inteligente de nuestro espacio a una dimensión superior.</a:t>
            </a:r>
          </a:p>
          <a:p>
            <a:pPr algn="just"/>
            <a:r>
              <a:rPr lang="es-ES" sz="1800" dirty="0"/>
              <a:t>Sin embargo, resulta que el cálculo de esta transformación puede ser bastante costoso desde el punto de vista computacional: puede haber muchas dimensiones nuevas, cada una de las cuales posiblemente implique un cálculo complicado. Hacer esto para cada vector en el conjunto de datos puede ser una gran cantidad de trabajo, por lo que sería genial si pudiéramos encontrar una solución más “barata”.</a:t>
            </a:r>
          </a:p>
          <a:p>
            <a:pPr algn="just"/>
            <a:r>
              <a:rPr lang="es-ES" sz="1800" dirty="0"/>
              <a:t>SVM no necesita los vectores reales para hacer su magia, en realidad solo puede arreglárselas con los productos escalares entre ellos. ¡Esto significa que podemos esquivar los costosos cálculos de las nuevas dimensiones! Esto es lo que hacemos en su lugar:</a:t>
            </a:r>
          </a:p>
        </p:txBody>
      </p:sp>
    </p:spTree>
    <p:extLst>
      <p:ext uri="{BB962C8B-B14F-4D97-AF65-F5344CB8AC3E}">
        <p14:creationId xmlns:p14="http://schemas.microsoft.com/office/powerpoint/2010/main" val="313670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1322" y="1930265"/>
            <a:ext cx="4850295" cy="733422"/>
          </a:xfrm>
        </p:spPr>
        <p:txBody>
          <a:bodyPr/>
          <a:lstStyle/>
          <a:p>
            <a:pPr algn="r"/>
            <a:r>
              <a:rPr lang="es-ES" sz="3200" dirty="0" err="1"/>
              <a:t>unsupervised</a:t>
            </a:r>
            <a:r>
              <a:rPr lang="es-ES" sz="3200" dirty="0"/>
              <a:t> </a:t>
            </a:r>
            <a:r>
              <a:rPr lang="es-ES" sz="3200" dirty="0" err="1"/>
              <a:t>learning</a:t>
            </a:r>
            <a:endParaRPr lang="es-ES" sz="3200" dirty="0"/>
          </a:p>
        </p:txBody>
      </p:sp>
      <p:pic>
        <p:nvPicPr>
          <p:cNvPr id="5" name="Imagen 4">
            <a:extLst>
              <a:ext uri="{FF2B5EF4-FFF2-40B4-BE49-F238E27FC236}">
                <a16:creationId xmlns:a16="http://schemas.microsoft.com/office/drawing/2014/main" id="{AA83747E-041D-45CD-9841-0C54FFC96A76}"/>
              </a:ext>
            </a:extLst>
          </p:cNvPr>
          <p:cNvPicPr>
            <a:picLocks noChangeAspect="1"/>
          </p:cNvPicPr>
          <p:nvPr/>
        </p:nvPicPr>
        <p:blipFill rotWithShape="1">
          <a:blip r:embed="rId2"/>
          <a:srcRect l="3148" t="77357" r="59275" b="9180"/>
          <a:stretch/>
        </p:blipFill>
        <p:spPr>
          <a:xfrm>
            <a:off x="980661" y="3154018"/>
            <a:ext cx="7434469" cy="1497496"/>
          </a:xfrm>
          <a:prstGeom prst="rect">
            <a:avLst/>
          </a:prstGeom>
        </p:spPr>
      </p:pic>
      <p:sp>
        <p:nvSpPr>
          <p:cNvPr id="3" name="Rectángulo 2">
            <a:extLst>
              <a:ext uri="{FF2B5EF4-FFF2-40B4-BE49-F238E27FC236}">
                <a16:creationId xmlns:a16="http://schemas.microsoft.com/office/drawing/2014/main" id="{56070290-1A88-4E52-9B9B-F43E604859C9}"/>
              </a:ext>
            </a:extLst>
          </p:cNvPr>
          <p:cNvSpPr/>
          <p:nvPr/>
        </p:nvSpPr>
        <p:spPr>
          <a:xfrm>
            <a:off x="2109464" y="4769632"/>
            <a:ext cx="4925071" cy="1754326"/>
          </a:xfrm>
          <a:prstGeom prst="rect">
            <a:avLst/>
          </a:prstGeom>
          <a:noFill/>
        </p:spPr>
        <p:txBody>
          <a:bodyPr wrap="square" lIns="91440" tIns="45720" rIns="91440" bIns="45720">
            <a:spAutoFit/>
          </a:bodyPr>
          <a:lstStyle/>
          <a:p>
            <a:pPr algn="ctr"/>
            <a:r>
              <a:rPr lang="es-ES" sz="5400" b="0" cap="none" spc="0" dirty="0">
                <a:ln w="0"/>
                <a:solidFill>
                  <a:srgbClr val="FF0000"/>
                </a:solidFill>
                <a:effectLst>
                  <a:outerShdw blurRad="38100" dist="25400" dir="5400000" algn="ctr" rotWithShape="0">
                    <a:srgbClr val="6E747A">
                      <a:alpha val="43000"/>
                    </a:srgbClr>
                  </a:outerShdw>
                </a:effectLst>
              </a:rPr>
              <a:t>No tenemos variable respuesta</a:t>
            </a:r>
          </a:p>
        </p:txBody>
      </p:sp>
    </p:spTree>
    <p:extLst>
      <p:ext uri="{BB962C8B-B14F-4D97-AF65-F5344CB8AC3E}">
        <p14:creationId xmlns:p14="http://schemas.microsoft.com/office/powerpoint/2010/main" val="30537028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mc:AlternateContent xmlns:mc="http://schemas.openxmlformats.org/markup-compatibility/2006">
        <mc:Choice xmlns:a14="http://schemas.microsoft.com/office/drawing/2010/main"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marL="0" indent="0" algn="just">
                  <a:buNone/>
                </a:pPr>
                <a:r>
                  <a:rPr lang="es-ES" sz="1800" dirty="0"/>
                  <a:t>En lugar de añadir una tercera dimensión, que podría complicar los cálculos y añadir más complicaciones a la interpretación de los resultados, cambiamos el producto interior (producto escalar).</a:t>
                </a:r>
              </a:p>
              <a:p>
                <a:pPr algn="just"/>
                <a:r>
                  <a:rPr lang="es-ES" sz="1800" dirty="0"/>
                  <a:t>Imagina el nuevo espacio que queremos:</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𝑧</m:t>
                      </m:r>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𝑥</m:t>
                          </m:r>
                        </m:e>
                        <m:sup>
                          <m:r>
                            <a:rPr lang="es-ES" sz="1800" b="0" i="1" smtClean="0">
                              <a:latin typeface="Cambria Math" panose="02040503050406030204" pitchFamily="18" charset="0"/>
                            </a:rPr>
                            <m:t>2</m:t>
                          </m:r>
                        </m:sup>
                      </m:sSup>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𝑦</m:t>
                          </m:r>
                        </m:e>
                        <m:sup>
                          <m:r>
                            <a:rPr lang="es-ES" sz="1800" b="0" i="1" smtClean="0">
                              <a:latin typeface="Cambria Math" panose="02040503050406030204" pitchFamily="18" charset="0"/>
                            </a:rPr>
                            <m:t>2</m:t>
                          </m:r>
                        </m:sup>
                      </m:sSup>
                    </m:oMath>
                  </m:oMathPara>
                </a14:m>
                <a:endParaRPr lang="es-ES" sz="1800" dirty="0"/>
              </a:p>
              <a:p>
                <a:pPr algn="just"/>
                <a:r>
                  <a:rPr lang="es-ES" sz="1800" dirty="0"/>
                  <a:t>En este espacio el producto punto se definiría como sigue:</a:t>
                </a:r>
              </a:p>
              <a:p>
                <a:pPr algn="just"/>
                <a14:m>
                  <m:oMath xmlns:m="http://schemas.openxmlformats.org/officeDocument/2006/math">
                    <m:r>
                      <a:rPr lang="es-ES" sz="1800" b="0" i="1" smtClean="0">
                        <a:latin typeface="Cambria Math" panose="02040503050406030204" pitchFamily="18" charset="0"/>
                      </a:rPr>
                      <m:t>𝑎</m:t>
                    </m:r>
                    <m:r>
                      <a:rPr lang="es-ES" sz="1800" b="0" i="1" smtClean="0">
                        <a:latin typeface="Cambria Math" panose="02040503050406030204" pitchFamily="18" charset="0"/>
                      </a:rPr>
                      <m:t>⋅</m:t>
                    </m:r>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𝑧</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𝑧</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d>
                      <m:dPr>
                        <m:ctrlPr>
                          <a:rPr lang="es-ES" sz="1800" b="0" i="1" smtClean="0">
                            <a:latin typeface="Cambria Math" panose="02040503050406030204" pitchFamily="18" charset="0"/>
                          </a:rPr>
                        </m:ctrlPr>
                      </m:dPr>
                      <m:e>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up>
                            <m:r>
                              <a:rPr lang="es-ES" sz="1800" b="0" i="1" smtClean="0">
                                <a:latin typeface="Cambria Math" panose="02040503050406030204" pitchFamily="18" charset="0"/>
                              </a:rPr>
                              <m:t>2</m:t>
                            </m:r>
                          </m:sup>
                        </m:sSubSup>
                        <m:r>
                          <a:rPr lang="es-ES" sz="1800" b="0" i="1" smtClean="0">
                            <a:latin typeface="Cambria Math" panose="02040503050406030204" pitchFamily="18" charset="0"/>
                          </a:rPr>
                          <m:t>+</m:t>
                        </m:r>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e>
                    </m:d>
                    <m:r>
                      <a:rPr lang="es-ES" sz="1800" b="0" i="1" smtClean="0">
                        <a:latin typeface="Cambria Math" panose="02040503050406030204" pitchFamily="18" charset="0"/>
                      </a:rPr>
                      <m:t>⋅</m:t>
                    </m:r>
                    <m:d>
                      <m:dPr>
                        <m:ctrlPr>
                          <a:rPr lang="es-ES" sz="1800" b="0" i="1" smtClean="0">
                            <a:latin typeface="Cambria Math" panose="02040503050406030204" pitchFamily="18" charset="0"/>
                          </a:rPr>
                        </m:ctrlPr>
                      </m:dPr>
                      <m:e>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r>
                          <a:rPr lang="es-ES" sz="1800" b="0" i="1" smtClean="0">
                            <a:latin typeface="Cambria Math" panose="02040503050406030204" pitchFamily="18" charset="0"/>
                          </a:rPr>
                          <m:t>+</m:t>
                        </m:r>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e>
                    </m:d>
                  </m:oMath>
                </a14:m>
                <a:endParaRPr lang="es-ES" sz="1800" dirty="0"/>
              </a:p>
              <a:p>
                <a:pPr algn="just"/>
                <a:r>
                  <a:rPr lang="es-ES" sz="1800" dirty="0"/>
                  <a:t>Le decimos a la SVM que haga su trabajo, pero usando el nuevo producto de puntos, llamamos a esto </a:t>
                </a:r>
                <a:r>
                  <a:rPr lang="es-ES" sz="1800" dirty="0" err="1"/>
                  <a:t>kernel</a:t>
                </a:r>
                <a:r>
                  <a:rPr lang="es-ES" sz="1800" dirty="0"/>
                  <a:t> </a:t>
                </a:r>
                <a:r>
                  <a:rPr lang="es-ES" sz="1800" dirty="0" err="1"/>
                  <a:t>function</a:t>
                </a:r>
                <a:r>
                  <a:rPr lang="es-ES" sz="1800" dirty="0"/>
                  <a:t>.</a:t>
                </a:r>
              </a:p>
              <a:p>
                <a:pPr algn="just"/>
                <a:r>
                  <a:rPr lang="es-ES" sz="1800" dirty="0"/>
                  <a:t>Esto se conoce como el </a:t>
                </a:r>
                <a:r>
                  <a:rPr lang="es-ES" sz="1800" dirty="0" err="1"/>
                  <a:t>kernel</a:t>
                </a:r>
                <a:r>
                  <a:rPr lang="es-ES" sz="1800" dirty="0"/>
                  <a:t> </a:t>
                </a:r>
                <a:r>
                  <a:rPr lang="es-ES" sz="1800" dirty="0" err="1"/>
                  <a:t>trick</a:t>
                </a:r>
                <a:r>
                  <a:rPr lang="es-ES" sz="1800" dirty="0"/>
                  <a:t>, que amplía el espacio de características para ajustar un límite no lineal entre las clases. </a:t>
                </a:r>
              </a:p>
            </p:txBody>
          </p:sp>
        </mc:Choice>
        <mc:Fallback>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651" t="-504" r="-651"/>
                </a:stretch>
              </a:blipFill>
            </p:spPr>
            <p:txBody>
              <a:bodyPr/>
              <a:lstStyle/>
              <a:p>
                <a:r>
                  <a:rPr lang="es-ES">
                    <a:noFill/>
                  </a:rPr>
                  <a:t> </a:t>
                </a:r>
              </a:p>
            </p:txBody>
          </p:sp>
        </mc:Fallback>
      </mc:AlternateContent>
    </p:spTree>
    <p:extLst>
      <p:ext uri="{BB962C8B-B14F-4D97-AF65-F5344CB8AC3E}">
        <p14:creationId xmlns:p14="http://schemas.microsoft.com/office/powerpoint/2010/main" val="4214376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mc:AlternateContent xmlns:mc="http://schemas.openxmlformats.org/markup-compatibility/2006">
        <mc:Choice xmlns:a14="http://schemas.microsoft.com/office/drawing/2010/main"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marL="0" indent="0" algn="just">
                  <a:buNone/>
                </a:pPr>
                <a:r>
                  <a:rPr lang="es-ES" sz="1800" dirty="0"/>
                  <a:t>Por tanto, en lugar de optimizar la siguiente función de coste con multiplicadores de </a:t>
                </a:r>
                <a:r>
                  <a:rPr lang="es-ES" sz="1800" dirty="0" err="1"/>
                  <a:t>lagrange</a:t>
                </a:r>
                <a:r>
                  <a:rPr lang="es-ES" sz="1800" dirty="0"/>
                  <a:t>:</a:t>
                </a:r>
              </a:p>
              <a:p>
                <a:pPr marL="0" indent="0" algn="jus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s-ES" sz="1800" i="1">
                              <a:latin typeface="Cambria Math" panose="02040503050406030204" pitchFamily="18" charset="0"/>
                            </a:rPr>
                          </m:ctrlPr>
                        </m:mPr>
                        <m:mr>
                          <m:e>
                            <m:r>
                              <m:rPr>
                                <m:brk m:alnAt="7"/>
                              </m:rPr>
                              <a:rPr lang="es-ES" sz="1800" i="1">
                                <a:latin typeface="Cambria Math" panose="02040503050406030204" pitchFamily="18" charset="0"/>
                              </a:rPr>
                              <m:t>𝑚</m:t>
                            </m:r>
                            <m:r>
                              <a:rPr lang="es-ES" sz="1800" i="1">
                                <a:latin typeface="Cambria Math" panose="02040503050406030204" pitchFamily="18" charset="0"/>
                              </a:rPr>
                              <m:t>𝑎𝑥𝑖𝑚𝑖𝑧𝑒</m:t>
                            </m:r>
                          </m:e>
                        </m:mr>
                        <m:mr>
                          <m:e>
                            <m:r>
                              <a:rPr lang="es-ES" sz="1800" i="1">
                                <a:latin typeface="Cambria Math" panose="02040503050406030204" pitchFamily="18" charset="0"/>
                              </a:rPr>
                              <m:t>𝛼</m:t>
                            </m:r>
                          </m:e>
                        </m:mr>
                      </m:m>
                      <m:r>
                        <a:rPr lang="es-ES" sz="1800" i="1">
                          <a:latin typeface="Cambria Math" panose="02040503050406030204" pitchFamily="18" charset="0"/>
                        </a:rPr>
                        <m:t> </m:t>
                      </m:r>
                      <m:nary>
                        <m:naryPr>
                          <m:chr m:val="∑"/>
                          <m:ctrlPr>
                            <a:rPr lang="es-ES" sz="1800" i="1">
                              <a:latin typeface="Cambria Math" panose="02040503050406030204" pitchFamily="18" charset="0"/>
                            </a:rPr>
                          </m:ctrlPr>
                        </m:naryPr>
                        <m:sub>
                          <m:r>
                            <m:rPr>
                              <m:brk m:alnAt="23"/>
                            </m:rPr>
                            <a:rPr lang="es-ES" sz="1800" i="1">
                              <a:latin typeface="Cambria Math" panose="02040503050406030204" pitchFamily="18" charset="0"/>
                            </a:rPr>
                            <m:t>𝑖</m:t>
                          </m:r>
                          <m:r>
                            <a:rPr lang="es-ES" sz="1800" i="1">
                              <a:latin typeface="Cambria Math" panose="02040503050406030204" pitchFamily="18" charset="0"/>
                            </a:rPr>
                            <m:t>=1</m:t>
                          </m:r>
                        </m:sub>
                        <m:sup>
                          <m:r>
                            <a:rPr lang="es-ES" sz="1800" i="1">
                              <a:latin typeface="Cambria Math" panose="02040503050406030204" pitchFamily="18" charset="0"/>
                            </a:rPr>
                            <m:t>𝑛</m:t>
                          </m:r>
                        </m:sup>
                        <m:e>
                          <m:sSub>
                            <m:sSubPr>
                              <m:ctrlPr>
                                <a:rPr lang="es-ES" sz="1800" i="1">
                                  <a:latin typeface="Cambria Math" panose="02040503050406030204" pitchFamily="18" charset="0"/>
                                </a:rPr>
                              </m:ctrlPr>
                            </m:sSubPr>
                            <m:e>
                              <m:r>
                                <a:rPr lang="es-ES" sz="1800" i="1">
                                  <a:latin typeface="Cambria Math" panose="02040503050406030204" pitchFamily="18" charset="0"/>
                                </a:rPr>
                                <m:t>𝛼</m:t>
                              </m:r>
                            </m:e>
                            <m:sub>
                              <m:r>
                                <a:rPr lang="es-ES" sz="1800" i="1">
                                  <a:latin typeface="Cambria Math" panose="02040503050406030204" pitchFamily="18" charset="0"/>
                                </a:rPr>
                                <m:t>𝑖</m:t>
                              </m:r>
                            </m:sub>
                          </m:sSub>
                        </m:e>
                      </m:nary>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1</m:t>
                          </m:r>
                        </m:num>
                        <m:den>
                          <m:r>
                            <a:rPr lang="es-ES" sz="1800" i="1">
                              <a:latin typeface="Cambria Math" panose="02040503050406030204" pitchFamily="18" charset="0"/>
                            </a:rPr>
                            <m:t>2</m:t>
                          </m:r>
                        </m:den>
                      </m:f>
                      <m:nary>
                        <m:naryPr>
                          <m:chr m:val="∑"/>
                          <m:ctrlPr>
                            <a:rPr lang="es-ES" sz="1800" i="1">
                              <a:latin typeface="Cambria Math" panose="02040503050406030204" pitchFamily="18" charset="0"/>
                            </a:rPr>
                          </m:ctrlPr>
                        </m:naryPr>
                        <m:sub>
                          <m:r>
                            <m:rPr>
                              <m:brk m:alnAt="23"/>
                            </m:rPr>
                            <a:rPr lang="es-ES" sz="1800" i="1">
                              <a:latin typeface="Cambria Math" panose="02040503050406030204" pitchFamily="18" charset="0"/>
                            </a:rPr>
                            <m:t>𝑖</m:t>
                          </m:r>
                          <m:r>
                            <a:rPr lang="es-ES" sz="1800" i="1">
                              <a:latin typeface="Cambria Math" panose="02040503050406030204" pitchFamily="18" charset="0"/>
                            </a:rPr>
                            <m:t>=1</m:t>
                          </m:r>
                        </m:sub>
                        <m:sup>
                          <m:r>
                            <a:rPr lang="es-ES" sz="1800" i="1">
                              <a:latin typeface="Cambria Math" panose="02040503050406030204" pitchFamily="18" charset="0"/>
                            </a:rPr>
                            <m:t>𝑛</m:t>
                          </m:r>
                        </m:sup>
                        <m:e>
                          <m:nary>
                            <m:naryPr>
                              <m:chr m:val="∑"/>
                              <m:ctrlPr>
                                <a:rPr lang="es-ES" sz="1800" i="1">
                                  <a:latin typeface="Cambria Math" panose="02040503050406030204" pitchFamily="18" charset="0"/>
                                </a:rPr>
                              </m:ctrlPr>
                            </m:naryPr>
                            <m:sub>
                              <m:r>
                                <m:rPr>
                                  <m:brk m:alnAt="23"/>
                                </m:rPr>
                                <a:rPr lang="es-ES" sz="1800" i="1">
                                  <a:latin typeface="Cambria Math" panose="02040503050406030204" pitchFamily="18" charset="0"/>
                                </a:rPr>
                                <m:t>𝑗</m:t>
                              </m:r>
                              <m:r>
                                <a:rPr lang="es-ES" sz="1800" i="1">
                                  <a:latin typeface="Cambria Math" panose="02040503050406030204" pitchFamily="18" charset="0"/>
                                </a:rPr>
                                <m:t>=1</m:t>
                              </m:r>
                            </m:sub>
                            <m:sup>
                              <m:r>
                                <a:rPr lang="es-ES" sz="1800" i="1">
                                  <a:latin typeface="Cambria Math" panose="02040503050406030204" pitchFamily="18" charset="0"/>
                                </a:rPr>
                                <m:t>𝑛</m:t>
                              </m:r>
                            </m:sup>
                            <m:e>
                              <m:sSub>
                                <m:sSubPr>
                                  <m:ctrlPr>
                                    <a:rPr lang="es-ES" sz="1800" i="1">
                                      <a:latin typeface="Cambria Math" panose="02040503050406030204" pitchFamily="18" charset="0"/>
                                    </a:rPr>
                                  </m:ctrlPr>
                                </m:sSubPr>
                                <m:e>
                                  <m:r>
                                    <a:rPr lang="es-ES" sz="1800" i="1">
                                      <a:latin typeface="Cambria Math" panose="02040503050406030204" pitchFamily="18" charset="0"/>
                                    </a:rPr>
                                    <m:t>𝛼</m:t>
                                  </m:r>
                                </m:e>
                                <m:sub>
                                  <m:r>
                                    <a:rPr lang="es-ES" sz="1800" i="1">
                                      <a:latin typeface="Cambria Math" panose="02040503050406030204" pitchFamily="18" charset="0"/>
                                    </a:rPr>
                                    <m:t>𝑖</m:t>
                                  </m:r>
                                </m:sub>
                              </m:sSub>
                            </m:e>
                          </m:nary>
                          <m:sSub>
                            <m:sSubPr>
                              <m:ctrlPr>
                                <a:rPr lang="es-ES" sz="1800" i="1">
                                  <a:latin typeface="Cambria Math" panose="02040503050406030204" pitchFamily="18" charset="0"/>
                                </a:rPr>
                              </m:ctrlPr>
                            </m:sSubPr>
                            <m:e>
                              <m:r>
                                <a:rPr lang="es-ES" sz="1800" i="1">
                                  <a:latin typeface="Cambria Math" panose="02040503050406030204" pitchFamily="18" charset="0"/>
                                </a:rPr>
                                <m:t>𝛼</m:t>
                              </m:r>
                            </m:e>
                            <m:sub>
                              <m:r>
                                <a:rPr lang="es-ES" sz="1800" i="1">
                                  <a:latin typeface="Cambria Math" panose="02040503050406030204" pitchFamily="18" charset="0"/>
                                </a:rPr>
                                <m:t>𝑗</m:t>
                              </m:r>
                            </m:sub>
                          </m:sSub>
                        </m:e>
                      </m:nary>
                      <m:sSub>
                        <m:sSubPr>
                          <m:ctrlPr>
                            <a:rPr lang="es-ES" sz="1800" i="1">
                              <a:latin typeface="Cambria Math" panose="02040503050406030204" pitchFamily="18" charset="0"/>
                            </a:rPr>
                          </m:ctrlPr>
                        </m:sSubPr>
                        <m:e>
                          <m:r>
                            <a:rPr lang="es-ES" sz="1800" i="1">
                              <a:latin typeface="Cambria Math" panose="02040503050406030204" pitchFamily="18" charset="0"/>
                            </a:rPr>
                            <m:t>𝑦</m:t>
                          </m:r>
                        </m:e>
                        <m:sub>
                          <m:r>
                            <a:rPr lang="es-ES" sz="1800" i="1">
                              <a:latin typeface="Cambria Math" panose="02040503050406030204" pitchFamily="18" charset="0"/>
                            </a:rPr>
                            <m:t>𝑖</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𝑦</m:t>
                          </m:r>
                        </m:e>
                        <m:sub>
                          <m:r>
                            <a:rPr lang="es-ES" sz="1800" i="1">
                              <a:latin typeface="Cambria Math" panose="02040503050406030204" pitchFamily="18" charset="0"/>
                            </a:rPr>
                            <m:t>𝑗</m:t>
                          </m:r>
                        </m:sub>
                      </m:sSub>
                      <m:d>
                        <m:dPr>
                          <m:ctrlPr>
                            <a:rPr lang="es-ES" sz="1800" i="1">
                              <a:latin typeface="Cambria Math" panose="02040503050406030204" pitchFamily="18" charset="0"/>
                            </a:rPr>
                          </m:ctrlPr>
                        </m:dPr>
                        <m:e>
                          <m:sSubSup>
                            <m:sSubSupPr>
                              <m:ctrlPr>
                                <a:rPr lang="es-ES" sz="1800" i="1">
                                  <a:latin typeface="Cambria Math" panose="02040503050406030204" pitchFamily="18" charset="0"/>
                                </a:rPr>
                              </m:ctrlPr>
                            </m:sSubSupPr>
                            <m:e>
                              <m:r>
                                <a:rPr lang="es-ES" sz="1800" i="1">
                                  <a:latin typeface="Cambria Math" panose="02040503050406030204" pitchFamily="18" charset="0"/>
                                </a:rPr>
                                <m:t>𝑋</m:t>
                              </m:r>
                            </m:e>
                            <m:sub>
                              <m:r>
                                <a:rPr lang="es-ES" sz="1800" i="1">
                                  <a:latin typeface="Cambria Math" panose="02040503050406030204" pitchFamily="18" charset="0"/>
                                </a:rPr>
                                <m:t>𝑖</m:t>
                              </m:r>
                            </m:sub>
                            <m:sup>
                              <m:r>
                                <a:rPr lang="es-ES" sz="1800" i="1">
                                  <a:latin typeface="Cambria Math" panose="02040503050406030204" pitchFamily="18" charset="0"/>
                                </a:rPr>
                                <m:t>𝑇</m:t>
                              </m:r>
                            </m:sup>
                          </m:sSubSup>
                          <m:sSub>
                            <m:sSubPr>
                              <m:ctrlPr>
                                <a:rPr lang="es-ES" sz="1800" i="1">
                                  <a:latin typeface="Cambria Math" panose="02040503050406030204" pitchFamily="18" charset="0"/>
                                </a:rPr>
                              </m:ctrlPr>
                            </m:sSubPr>
                            <m:e>
                              <m:r>
                                <a:rPr lang="es-ES" sz="1800" i="1">
                                  <a:latin typeface="Cambria Math" panose="02040503050406030204" pitchFamily="18" charset="0"/>
                                </a:rPr>
                                <m:t>𝑋</m:t>
                              </m:r>
                            </m:e>
                            <m:sub>
                              <m:r>
                                <a:rPr lang="es-ES" sz="1800" i="1">
                                  <a:latin typeface="Cambria Math" panose="02040503050406030204" pitchFamily="18" charset="0"/>
                                </a:rPr>
                                <m:t>𝑗</m:t>
                              </m:r>
                            </m:sub>
                          </m:sSub>
                        </m:e>
                      </m:d>
                    </m:oMath>
                  </m:oMathPara>
                </a14:m>
                <a:endParaRPr lang="es-ES" sz="1800" dirty="0"/>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𝑐𝑜𝑛</m:t>
                      </m:r>
                      <m:r>
                        <a:rPr lang="es-ES" sz="1800" b="0" i="1" smtClean="0">
                          <a:latin typeface="Cambria Math" panose="02040503050406030204" pitchFamily="18" charset="0"/>
                        </a:rPr>
                        <m:t> </m:t>
                      </m:r>
                      <m:r>
                        <a:rPr lang="es-ES" sz="1800" b="0" i="1" smtClean="0">
                          <a:latin typeface="Cambria Math" panose="02040503050406030204" pitchFamily="18" charset="0"/>
                        </a:rPr>
                        <m:t>𝑟𝑒𝑠𝑡𝑟𝑖𝑐𝑐𝑖</m:t>
                      </m:r>
                      <m:r>
                        <a:rPr lang="es-ES" sz="1800" b="0" i="1" smtClean="0">
                          <a:latin typeface="Cambria Math" panose="02040503050406030204" pitchFamily="18" charset="0"/>
                        </a:rPr>
                        <m:t>ó</m:t>
                      </m:r>
                      <m:r>
                        <a:rPr lang="es-ES" sz="1800" b="0" i="1" smtClean="0">
                          <a:latin typeface="Cambria Math" panose="02040503050406030204" pitchFamily="18" charset="0"/>
                        </a:rPr>
                        <m:t>𝑛</m:t>
                      </m:r>
                      <m:r>
                        <a:rPr lang="es-ES" sz="1800" b="0" i="1" smtClean="0">
                          <a:latin typeface="Cambria Math" panose="02040503050406030204" pitchFamily="18" charset="0"/>
                        </a:rPr>
                        <m:t> </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𝛼</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≥0,  </m:t>
                      </m:r>
                      <m:r>
                        <a:rPr lang="es-ES" sz="1800" b="0" i="1" smtClean="0">
                          <a:latin typeface="Cambria Math" panose="02040503050406030204" pitchFamily="18" charset="0"/>
                        </a:rPr>
                        <m:t>𝑃𝑎𝑟𝑎</m:t>
                      </m:r>
                      <m:r>
                        <a:rPr lang="es-ES" sz="1800" b="0" i="1" smtClean="0">
                          <a:latin typeface="Cambria Math" panose="02040503050406030204" pitchFamily="18" charset="0"/>
                        </a:rPr>
                        <m:t> </m:t>
                      </m:r>
                      <m:r>
                        <a:rPr lang="es-ES" sz="1800" b="0" i="1" smtClean="0">
                          <a:latin typeface="Cambria Math" panose="02040503050406030204" pitchFamily="18" charset="0"/>
                        </a:rPr>
                        <m:t>𝑡𝑜𝑑𝑜</m:t>
                      </m:r>
                      <m:r>
                        <a:rPr lang="es-ES" sz="1800" b="0" i="1" smtClean="0">
                          <a:latin typeface="Cambria Math" panose="02040503050406030204" pitchFamily="18" charset="0"/>
                        </a:rPr>
                        <m:t> </m:t>
                      </m:r>
                      <m:r>
                        <a:rPr lang="es-ES" sz="1800" b="0" i="1" smtClean="0">
                          <a:latin typeface="Cambria Math" panose="02040503050406030204" pitchFamily="18" charset="0"/>
                        </a:rPr>
                        <m:t>𝑖</m:t>
                      </m:r>
                      <m:r>
                        <a:rPr lang="es-ES" sz="1800" b="0" i="1" smtClean="0">
                          <a:latin typeface="Cambria Math" panose="02040503050406030204" pitchFamily="18" charset="0"/>
                        </a:rPr>
                        <m:t>=1,…,</m:t>
                      </m:r>
                      <m:r>
                        <a:rPr lang="es-ES" sz="1800" b="0" i="1" smtClean="0">
                          <a:latin typeface="Cambria Math" panose="02040503050406030204" pitchFamily="18" charset="0"/>
                        </a:rPr>
                        <m:t>𝑛</m:t>
                      </m:r>
                      <m:r>
                        <a:rPr lang="es-ES" sz="1800" b="0" i="1" smtClean="0">
                          <a:latin typeface="Cambria Math" panose="02040503050406030204" pitchFamily="18" charset="0"/>
                        </a:rPr>
                        <m:t> </m:t>
                      </m:r>
                      <m:r>
                        <a:rPr lang="es-ES" sz="1800" b="0" i="1" smtClean="0">
                          <a:latin typeface="Cambria Math" panose="02040503050406030204" pitchFamily="18" charset="0"/>
                        </a:rPr>
                        <m:t>𝑦</m:t>
                      </m:r>
                      <m:nary>
                        <m:naryPr>
                          <m:chr m:val="∑"/>
                          <m:ctrlPr>
                            <a:rPr lang="es-ES" sz="1800" i="1">
                              <a:latin typeface="Cambria Math" panose="02040503050406030204" pitchFamily="18" charset="0"/>
                            </a:rPr>
                          </m:ctrlPr>
                        </m:naryPr>
                        <m:sub>
                          <m:r>
                            <m:rPr>
                              <m:brk m:alnAt="23"/>
                            </m:rPr>
                            <a:rPr lang="es-ES" sz="1800" i="1">
                              <a:latin typeface="Cambria Math" panose="02040503050406030204" pitchFamily="18" charset="0"/>
                            </a:rPr>
                            <m:t>𝑖</m:t>
                          </m:r>
                          <m:r>
                            <a:rPr lang="es-ES" sz="1800" i="1">
                              <a:latin typeface="Cambria Math" panose="02040503050406030204" pitchFamily="18" charset="0"/>
                            </a:rPr>
                            <m:t>=1</m:t>
                          </m:r>
                        </m:sub>
                        <m:sup>
                          <m:r>
                            <a:rPr lang="es-ES" sz="1800" i="1">
                              <a:latin typeface="Cambria Math" panose="02040503050406030204" pitchFamily="18" charset="0"/>
                            </a:rPr>
                            <m:t>𝑛</m:t>
                          </m:r>
                        </m:sup>
                        <m:e>
                          <m:sSub>
                            <m:sSubPr>
                              <m:ctrlPr>
                                <a:rPr lang="es-ES" sz="1800" i="1">
                                  <a:latin typeface="Cambria Math" panose="02040503050406030204" pitchFamily="18" charset="0"/>
                                </a:rPr>
                              </m:ctrlPr>
                            </m:sSubPr>
                            <m:e>
                              <m:r>
                                <a:rPr lang="es-ES" sz="1800" i="1">
                                  <a:latin typeface="Cambria Math" panose="02040503050406030204" pitchFamily="18" charset="0"/>
                                </a:rPr>
                                <m:t>𝛼</m:t>
                              </m:r>
                            </m:e>
                            <m:sub>
                              <m:r>
                                <a:rPr lang="es-ES" sz="1800" i="1">
                                  <a:latin typeface="Cambria Math" panose="02040503050406030204" pitchFamily="18" charset="0"/>
                                </a:rPr>
                                <m:t>𝑖</m:t>
                              </m:r>
                            </m:sub>
                          </m:sSub>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=0</m:t>
                          </m:r>
                        </m:e>
                      </m:nary>
                    </m:oMath>
                  </m:oMathPara>
                </a14:m>
                <a:endParaRPr lang="es-ES" sz="1800" dirty="0"/>
              </a:p>
              <a:p>
                <a:pPr marL="0" indent="0" algn="just">
                  <a:buNone/>
                </a:pPr>
                <a:r>
                  <a:rPr lang="es-ES" sz="1800" dirty="0"/>
                  <a:t>Optimizamos la siguiente, por el mismo método:</a:t>
                </a:r>
              </a:p>
              <a:p>
                <a:pPr marL="0" indent="0" algn="jus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s-ES" sz="1800" i="1">
                              <a:latin typeface="Cambria Math" panose="02040503050406030204" pitchFamily="18" charset="0"/>
                            </a:rPr>
                          </m:ctrlPr>
                        </m:mPr>
                        <m:mr>
                          <m:e>
                            <m:r>
                              <m:rPr>
                                <m:brk m:alnAt="7"/>
                              </m:rPr>
                              <a:rPr lang="es-ES" sz="1800" i="1">
                                <a:latin typeface="Cambria Math" panose="02040503050406030204" pitchFamily="18" charset="0"/>
                              </a:rPr>
                              <m:t>𝑚</m:t>
                            </m:r>
                            <m:r>
                              <a:rPr lang="es-ES" sz="1800" i="1">
                                <a:latin typeface="Cambria Math" panose="02040503050406030204" pitchFamily="18" charset="0"/>
                              </a:rPr>
                              <m:t>𝑎𝑥𝑖𝑚𝑖𝑧𝑒</m:t>
                            </m:r>
                          </m:e>
                        </m:mr>
                        <m:mr>
                          <m:e>
                            <m:r>
                              <a:rPr lang="es-ES" sz="1800" i="1">
                                <a:latin typeface="Cambria Math" panose="02040503050406030204" pitchFamily="18" charset="0"/>
                              </a:rPr>
                              <m:t>𝛼</m:t>
                            </m:r>
                          </m:e>
                        </m:mr>
                      </m:m>
                      <m:r>
                        <a:rPr lang="es-ES" sz="1800" i="1">
                          <a:latin typeface="Cambria Math" panose="02040503050406030204" pitchFamily="18" charset="0"/>
                        </a:rPr>
                        <m:t> </m:t>
                      </m:r>
                      <m:nary>
                        <m:naryPr>
                          <m:chr m:val="∑"/>
                          <m:ctrlPr>
                            <a:rPr lang="es-ES" sz="1800" i="1">
                              <a:latin typeface="Cambria Math" panose="02040503050406030204" pitchFamily="18" charset="0"/>
                            </a:rPr>
                          </m:ctrlPr>
                        </m:naryPr>
                        <m:sub>
                          <m:r>
                            <m:rPr>
                              <m:brk m:alnAt="23"/>
                            </m:rPr>
                            <a:rPr lang="es-ES" sz="1800" i="1">
                              <a:latin typeface="Cambria Math" panose="02040503050406030204" pitchFamily="18" charset="0"/>
                            </a:rPr>
                            <m:t>𝑖</m:t>
                          </m:r>
                          <m:r>
                            <a:rPr lang="es-ES" sz="1800" i="1">
                              <a:latin typeface="Cambria Math" panose="02040503050406030204" pitchFamily="18" charset="0"/>
                            </a:rPr>
                            <m:t>=1</m:t>
                          </m:r>
                        </m:sub>
                        <m:sup>
                          <m:r>
                            <a:rPr lang="es-ES" sz="1800" i="1">
                              <a:latin typeface="Cambria Math" panose="02040503050406030204" pitchFamily="18" charset="0"/>
                            </a:rPr>
                            <m:t>𝑛</m:t>
                          </m:r>
                        </m:sup>
                        <m:e>
                          <m:sSub>
                            <m:sSubPr>
                              <m:ctrlPr>
                                <a:rPr lang="es-ES" sz="1800" i="1">
                                  <a:latin typeface="Cambria Math" panose="02040503050406030204" pitchFamily="18" charset="0"/>
                                </a:rPr>
                              </m:ctrlPr>
                            </m:sSubPr>
                            <m:e>
                              <m:r>
                                <a:rPr lang="es-ES" sz="1800" i="1">
                                  <a:latin typeface="Cambria Math" panose="02040503050406030204" pitchFamily="18" charset="0"/>
                                </a:rPr>
                                <m:t>𝛼</m:t>
                              </m:r>
                            </m:e>
                            <m:sub>
                              <m:r>
                                <a:rPr lang="es-ES" sz="1800" i="1">
                                  <a:latin typeface="Cambria Math" panose="02040503050406030204" pitchFamily="18" charset="0"/>
                                </a:rPr>
                                <m:t>𝑖</m:t>
                              </m:r>
                            </m:sub>
                          </m:sSub>
                        </m:e>
                      </m:nary>
                      <m:r>
                        <a:rPr lang="es-ES" sz="1800" i="1">
                          <a:latin typeface="Cambria Math" panose="02040503050406030204" pitchFamily="18" charset="0"/>
                        </a:rPr>
                        <m:t>−</m:t>
                      </m:r>
                      <m:f>
                        <m:fPr>
                          <m:ctrlPr>
                            <a:rPr lang="es-ES" sz="1800" i="1">
                              <a:latin typeface="Cambria Math" panose="02040503050406030204" pitchFamily="18" charset="0"/>
                            </a:rPr>
                          </m:ctrlPr>
                        </m:fPr>
                        <m:num>
                          <m:r>
                            <a:rPr lang="es-ES" sz="1800" i="1">
                              <a:latin typeface="Cambria Math" panose="02040503050406030204" pitchFamily="18" charset="0"/>
                            </a:rPr>
                            <m:t>1</m:t>
                          </m:r>
                        </m:num>
                        <m:den>
                          <m:r>
                            <a:rPr lang="es-ES" sz="1800" i="1">
                              <a:latin typeface="Cambria Math" panose="02040503050406030204" pitchFamily="18" charset="0"/>
                            </a:rPr>
                            <m:t>2</m:t>
                          </m:r>
                        </m:den>
                      </m:f>
                      <m:nary>
                        <m:naryPr>
                          <m:chr m:val="∑"/>
                          <m:ctrlPr>
                            <a:rPr lang="es-ES" sz="1800" i="1">
                              <a:latin typeface="Cambria Math" panose="02040503050406030204" pitchFamily="18" charset="0"/>
                            </a:rPr>
                          </m:ctrlPr>
                        </m:naryPr>
                        <m:sub>
                          <m:r>
                            <m:rPr>
                              <m:brk m:alnAt="23"/>
                            </m:rPr>
                            <a:rPr lang="es-ES" sz="1800" i="1">
                              <a:latin typeface="Cambria Math" panose="02040503050406030204" pitchFamily="18" charset="0"/>
                            </a:rPr>
                            <m:t>𝑖</m:t>
                          </m:r>
                          <m:r>
                            <a:rPr lang="es-ES" sz="1800" i="1">
                              <a:latin typeface="Cambria Math" panose="02040503050406030204" pitchFamily="18" charset="0"/>
                            </a:rPr>
                            <m:t>=1</m:t>
                          </m:r>
                        </m:sub>
                        <m:sup>
                          <m:r>
                            <a:rPr lang="es-ES" sz="1800" i="1">
                              <a:latin typeface="Cambria Math" panose="02040503050406030204" pitchFamily="18" charset="0"/>
                            </a:rPr>
                            <m:t>𝑛</m:t>
                          </m:r>
                        </m:sup>
                        <m:e>
                          <m:nary>
                            <m:naryPr>
                              <m:chr m:val="∑"/>
                              <m:ctrlPr>
                                <a:rPr lang="es-ES" sz="1800" i="1">
                                  <a:latin typeface="Cambria Math" panose="02040503050406030204" pitchFamily="18" charset="0"/>
                                </a:rPr>
                              </m:ctrlPr>
                            </m:naryPr>
                            <m:sub>
                              <m:r>
                                <m:rPr>
                                  <m:brk m:alnAt="23"/>
                                </m:rPr>
                                <a:rPr lang="es-ES" sz="1800" i="1">
                                  <a:latin typeface="Cambria Math" panose="02040503050406030204" pitchFamily="18" charset="0"/>
                                </a:rPr>
                                <m:t>𝑗</m:t>
                              </m:r>
                              <m:r>
                                <a:rPr lang="es-ES" sz="1800" i="1">
                                  <a:latin typeface="Cambria Math" panose="02040503050406030204" pitchFamily="18" charset="0"/>
                                </a:rPr>
                                <m:t>=1</m:t>
                              </m:r>
                            </m:sub>
                            <m:sup>
                              <m:r>
                                <a:rPr lang="es-ES" sz="1800" i="1">
                                  <a:latin typeface="Cambria Math" panose="02040503050406030204" pitchFamily="18" charset="0"/>
                                </a:rPr>
                                <m:t>𝑛</m:t>
                              </m:r>
                            </m:sup>
                            <m:e>
                              <m:sSub>
                                <m:sSubPr>
                                  <m:ctrlPr>
                                    <a:rPr lang="es-ES" sz="1800" i="1">
                                      <a:latin typeface="Cambria Math" panose="02040503050406030204" pitchFamily="18" charset="0"/>
                                    </a:rPr>
                                  </m:ctrlPr>
                                </m:sSubPr>
                                <m:e>
                                  <m:r>
                                    <a:rPr lang="es-ES" sz="1800" i="1">
                                      <a:latin typeface="Cambria Math" panose="02040503050406030204" pitchFamily="18" charset="0"/>
                                    </a:rPr>
                                    <m:t>𝛼</m:t>
                                  </m:r>
                                </m:e>
                                <m:sub>
                                  <m:r>
                                    <a:rPr lang="es-ES" sz="1800" i="1">
                                      <a:latin typeface="Cambria Math" panose="02040503050406030204" pitchFamily="18" charset="0"/>
                                    </a:rPr>
                                    <m:t>𝑖</m:t>
                                  </m:r>
                                </m:sub>
                              </m:sSub>
                            </m:e>
                          </m:nary>
                          <m:sSub>
                            <m:sSubPr>
                              <m:ctrlPr>
                                <a:rPr lang="es-ES" sz="1800" i="1">
                                  <a:latin typeface="Cambria Math" panose="02040503050406030204" pitchFamily="18" charset="0"/>
                                </a:rPr>
                              </m:ctrlPr>
                            </m:sSubPr>
                            <m:e>
                              <m:r>
                                <a:rPr lang="es-ES" sz="1800" i="1">
                                  <a:latin typeface="Cambria Math" panose="02040503050406030204" pitchFamily="18" charset="0"/>
                                </a:rPr>
                                <m:t>𝛼</m:t>
                              </m:r>
                            </m:e>
                            <m:sub>
                              <m:r>
                                <a:rPr lang="es-ES" sz="1800" i="1">
                                  <a:latin typeface="Cambria Math" panose="02040503050406030204" pitchFamily="18" charset="0"/>
                                </a:rPr>
                                <m:t>𝑗</m:t>
                              </m:r>
                            </m:sub>
                          </m:sSub>
                        </m:e>
                      </m:nary>
                      <m:sSub>
                        <m:sSubPr>
                          <m:ctrlPr>
                            <a:rPr lang="es-ES" sz="1800" i="1">
                              <a:latin typeface="Cambria Math" panose="02040503050406030204" pitchFamily="18" charset="0"/>
                            </a:rPr>
                          </m:ctrlPr>
                        </m:sSubPr>
                        <m:e>
                          <m:r>
                            <a:rPr lang="es-ES" sz="1800" i="1">
                              <a:latin typeface="Cambria Math" panose="02040503050406030204" pitchFamily="18" charset="0"/>
                            </a:rPr>
                            <m:t>𝑦</m:t>
                          </m:r>
                        </m:e>
                        <m:sub>
                          <m:r>
                            <a:rPr lang="es-ES" sz="1800" i="1">
                              <a:latin typeface="Cambria Math" panose="02040503050406030204" pitchFamily="18" charset="0"/>
                            </a:rPr>
                            <m:t>𝑖</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𝑦</m:t>
                          </m:r>
                        </m:e>
                        <m:sub>
                          <m:r>
                            <a:rPr lang="es-ES" sz="1800" i="1">
                              <a:latin typeface="Cambria Math" panose="02040503050406030204" pitchFamily="18" charset="0"/>
                            </a:rPr>
                            <m:t>𝑗</m:t>
                          </m:r>
                        </m:sub>
                      </m:sSub>
                      <m:r>
                        <a:rPr lang="es-ES" sz="1800" b="0" i="1" smtClean="0">
                          <a:latin typeface="Cambria Math" panose="02040503050406030204" pitchFamily="18" charset="0"/>
                        </a:rPr>
                        <m:t>𝐾</m:t>
                      </m:r>
                      <m:d>
                        <m:dPr>
                          <m:ctrlPr>
                            <a:rPr lang="es-ES" sz="1800" i="1">
                              <a:latin typeface="Cambria Math" panose="02040503050406030204" pitchFamily="18" charset="0"/>
                            </a:rPr>
                          </m:ctrlPr>
                        </m:dPr>
                        <m:e>
                          <m:sSubSup>
                            <m:sSubSupPr>
                              <m:ctrlPr>
                                <a:rPr lang="es-ES" sz="1800" i="1">
                                  <a:latin typeface="Cambria Math" panose="02040503050406030204" pitchFamily="18" charset="0"/>
                                </a:rPr>
                              </m:ctrlPr>
                            </m:sSubSupPr>
                            <m:e>
                              <m:r>
                                <a:rPr lang="es-ES" sz="1800" i="1">
                                  <a:latin typeface="Cambria Math" panose="02040503050406030204" pitchFamily="18" charset="0"/>
                                </a:rPr>
                                <m:t>𝑋</m:t>
                              </m:r>
                            </m:e>
                            <m:sub>
                              <m:r>
                                <a:rPr lang="es-ES" sz="1800" i="1">
                                  <a:latin typeface="Cambria Math" panose="02040503050406030204" pitchFamily="18" charset="0"/>
                                </a:rPr>
                                <m:t>𝑖</m:t>
                              </m:r>
                            </m:sub>
                            <m:sup>
                              <m:r>
                                <a:rPr lang="es-ES" sz="1800" i="1">
                                  <a:latin typeface="Cambria Math" panose="02040503050406030204" pitchFamily="18" charset="0"/>
                                </a:rPr>
                                <m:t>𝑇</m:t>
                              </m:r>
                            </m:sup>
                          </m:sSubSup>
                          <m:sSub>
                            <m:sSubPr>
                              <m:ctrlPr>
                                <a:rPr lang="es-ES" sz="1800" i="1">
                                  <a:latin typeface="Cambria Math" panose="02040503050406030204" pitchFamily="18" charset="0"/>
                                </a:rPr>
                              </m:ctrlPr>
                            </m:sSubPr>
                            <m:e>
                              <m:r>
                                <a:rPr lang="es-ES" sz="1800" i="1">
                                  <a:latin typeface="Cambria Math" panose="02040503050406030204" pitchFamily="18" charset="0"/>
                                </a:rPr>
                                <m:t>𝑋</m:t>
                              </m:r>
                            </m:e>
                            <m:sub>
                              <m:r>
                                <a:rPr lang="es-ES" sz="1800" i="1">
                                  <a:latin typeface="Cambria Math" panose="02040503050406030204" pitchFamily="18" charset="0"/>
                                </a:rPr>
                                <m:t>𝑗</m:t>
                              </m:r>
                            </m:sub>
                          </m:sSub>
                        </m:e>
                      </m:d>
                    </m:oMath>
                  </m:oMathPara>
                </a14:m>
                <a:endParaRPr lang="es-ES" sz="1800" dirty="0"/>
              </a:p>
              <a:p>
                <a:pPr marL="0" indent="0" algn="just">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𝑐𝑜𝑛</m:t>
                      </m:r>
                      <m:r>
                        <a:rPr lang="es-ES" sz="1800" i="1">
                          <a:latin typeface="Cambria Math" panose="02040503050406030204" pitchFamily="18" charset="0"/>
                        </a:rPr>
                        <m:t> </m:t>
                      </m:r>
                      <m:r>
                        <a:rPr lang="es-ES" sz="1800" i="1">
                          <a:latin typeface="Cambria Math" panose="02040503050406030204" pitchFamily="18" charset="0"/>
                        </a:rPr>
                        <m:t>𝑟𝑒𝑠𝑡𝑟𝑖𝑐𝑐𝑖</m:t>
                      </m:r>
                      <m:r>
                        <a:rPr lang="es-ES" sz="1800" i="1">
                          <a:latin typeface="Cambria Math" panose="02040503050406030204" pitchFamily="18" charset="0"/>
                        </a:rPr>
                        <m:t>ó</m:t>
                      </m:r>
                      <m:r>
                        <a:rPr lang="es-ES" sz="1800" i="1">
                          <a:latin typeface="Cambria Math" panose="02040503050406030204" pitchFamily="18" charset="0"/>
                        </a:rPr>
                        <m:t>𝑛</m:t>
                      </m:r>
                      <m:r>
                        <a:rPr lang="es-ES" sz="1800" i="1">
                          <a:latin typeface="Cambria Math" panose="02040503050406030204" pitchFamily="18" charset="0"/>
                        </a:rPr>
                        <m:t> </m:t>
                      </m:r>
                      <m:sSub>
                        <m:sSubPr>
                          <m:ctrlPr>
                            <a:rPr lang="es-ES" sz="1800" i="1">
                              <a:latin typeface="Cambria Math" panose="02040503050406030204" pitchFamily="18" charset="0"/>
                            </a:rPr>
                          </m:ctrlPr>
                        </m:sSubPr>
                        <m:e>
                          <m:r>
                            <a:rPr lang="es-ES" sz="1800" b="0" i="1" smtClean="0">
                              <a:latin typeface="Cambria Math" panose="02040503050406030204" pitchFamily="18" charset="0"/>
                            </a:rPr>
                            <m:t>0</m:t>
                          </m:r>
                          <m:r>
                            <a:rPr lang="es-ES" sz="1800" b="0" i="1" smtClean="0">
                              <a:latin typeface="Cambria Math" panose="02040503050406030204" pitchFamily="18" charset="0"/>
                            </a:rPr>
                            <m:t>≤</m:t>
                          </m:r>
                          <m:r>
                            <a:rPr lang="es-ES" sz="1800" i="1">
                              <a:latin typeface="Cambria Math" panose="02040503050406030204" pitchFamily="18" charset="0"/>
                            </a:rPr>
                            <m:t>𝛼</m:t>
                          </m:r>
                        </m:e>
                        <m:sub>
                          <m:r>
                            <a:rPr lang="es-ES" sz="1800" i="1">
                              <a:latin typeface="Cambria Math" panose="02040503050406030204" pitchFamily="18" charset="0"/>
                            </a:rPr>
                            <m:t>𝑖</m:t>
                          </m:r>
                        </m:sub>
                      </m:sSub>
                      <m:r>
                        <a:rPr lang="es-ES" sz="1800" b="0" i="1" smtClean="0">
                          <a:latin typeface="Cambria Math" panose="02040503050406030204" pitchFamily="18" charset="0"/>
                        </a:rPr>
                        <m:t>≤</m:t>
                      </m:r>
                      <m:r>
                        <a:rPr lang="es-ES" sz="1800" b="0" i="1" smtClean="0">
                          <a:latin typeface="Cambria Math" panose="02040503050406030204" pitchFamily="18" charset="0"/>
                        </a:rPr>
                        <m:t>𝐶</m:t>
                      </m:r>
                      <m:r>
                        <a:rPr lang="es-ES" sz="1800" b="0" i="1" smtClean="0">
                          <a:latin typeface="Cambria Math" panose="02040503050406030204" pitchFamily="18" charset="0"/>
                        </a:rPr>
                        <m:t>,  </m:t>
                      </m:r>
                      <m:r>
                        <a:rPr lang="es-ES" sz="1800" i="1">
                          <a:latin typeface="Cambria Math" panose="02040503050406030204" pitchFamily="18" charset="0"/>
                        </a:rPr>
                        <m:t>𝑃𝑎𝑟𝑎</m:t>
                      </m:r>
                      <m:r>
                        <a:rPr lang="es-ES" sz="1800" i="1">
                          <a:latin typeface="Cambria Math" panose="02040503050406030204" pitchFamily="18" charset="0"/>
                        </a:rPr>
                        <m:t> </m:t>
                      </m:r>
                      <m:r>
                        <a:rPr lang="es-ES" sz="1800" i="1">
                          <a:latin typeface="Cambria Math" panose="02040503050406030204" pitchFamily="18" charset="0"/>
                        </a:rPr>
                        <m:t>𝑡𝑜𝑑𝑜</m:t>
                      </m:r>
                      <m:r>
                        <a:rPr lang="es-ES" sz="1800" i="1">
                          <a:latin typeface="Cambria Math" panose="02040503050406030204" pitchFamily="18" charset="0"/>
                        </a:rPr>
                        <m:t> </m:t>
                      </m:r>
                      <m:r>
                        <a:rPr lang="es-ES" sz="1800" i="1">
                          <a:latin typeface="Cambria Math" panose="02040503050406030204" pitchFamily="18" charset="0"/>
                        </a:rPr>
                        <m:t>𝑖</m:t>
                      </m:r>
                      <m:r>
                        <a:rPr lang="es-ES" sz="1800" i="1">
                          <a:latin typeface="Cambria Math" panose="02040503050406030204" pitchFamily="18" charset="0"/>
                        </a:rPr>
                        <m:t>=1,…,</m:t>
                      </m:r>
                      <m:r>
                        <a:rPr lang="es-ES" sz="1800" i="1">
                          <a:latin typeface="Cambria Math" panose="02040503050406030204" pitchFamily="18" charset="0"/>
                        </a:rPr>
                        <m:t>𝑛</m:t>
                      </m:r>
                      <m:r>
                        <a:rPr lang="es-ES" sz="1800" i="1">
                          <a:latin typeface="Cambria Math" panose="02040503050406030204" pitchFamily="18" charset="0"/>
                        </a:rPr>
                        <m:t> </m:t>
                      </m:r>
                      <m:r>
                        <a:rPr lang="es-ES" sz="1800" i="1">
                          <a:latin typeface="Cambria Math" panose="02040503050406030204" pitchFamily="18" charset="0"/>
                        </a:rPr>
                        <m:t>𝑦</m:t>
                      </m:r>
                      <m:nary>
                        <m:naryPr>
                          <m:chr m:val="∑"/>
                          <m:ctrlPr>
                            <a:rPr lang="es-ES" sz="1800" i="1">
                              <a:latin typeface="Cambria Math" panose="02040503050406030204" pitchFamily="18" charset="0"/>
                            </a:rPr>
                          </m:ctrlPr>
                        </m:naryPr>
                        <m:sub>
                          <m:r>
                            <m:rPr>
                              <m:brk m:alnAt="23"/>
                            </m:rPr>
                            <a:rPr lang="es-ES" sz="1800" i="1">
                              <a:latin typeface="Cambria Math" panose="02040503050406030204" pitchFamily="18" charset="0"/>
                            </a:rPr>
                            <m:t>𝑖</m:t>
                          </m:r>
                          <m:r>
                            <a:rPr lang="es-ES" sz="1800" i="1">
                              <a:latin typeface="Cambria Math" panose="02040503050406030204" pitchFamily="18" charset="0"/>
                            </a:rPr>
                            <m:t>=1</m:t>
                          </m:r>
                        </m:sub>
                        <m:sup>
                          <m:r>
                            <a:rPr lang="es-ES" sz="1800" i="1">
                              <a:latin typeface="Cambria Math" panose="02040503050406030204" pitchFamily="18" charset="0"/>
                            </a:rPr>
                            <m:t>𝑛</m:t>
                          </m:r>
                        </m:sup>
                        <m:e>
                          <m:sSub>
                            <m:sSubPr>
                              <m:ctrlPr>
                                <a:rPr lang="es-ES" sz="1800" i="1">
                                  <a:latin typeface="Cambria Math" panose="02040503050406030204" pitchFamily="18" charset="0"/>
                                </a:rPr>
                              </m:ctrlPr>
                            </m:sSubPr>
                            <m:e>
                              <m:r>
                                <a:rPr lang="es-ES" sz="1800" i="1">
                                  <a:latin typeface="Cambria Math" panose="02040503050406030204" pitchFamily="18" charset="0"/>
                                </a:rPr>
                                <m:t>𝛼</m:t>
                              </m:r>
                            </m:e>
                            <m:sub>
                              <m:r>
                                <a:rPr lang="es-ES" sz="1800" i="1">
                                  <a:latin typeface="Cambria Math" panose="02040503050406030204" pitchFamily="18" charset="0"/>
                                </a:rPr>
                                <m:t>𝑖</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𝑦</m:t>
                              </m:r>
                            </m:e>
                            <m:sub>
                              <m:r>
                                <a:rPr lang="es-ES" sz="1800" i="1">
                                  <a:latin typeface="Cambria Math" panose="02040503050406030204" pitchFamily="18" charset="0"/>
                                </a:rPr>
                                <m:t>𝑖</m:t>
                              </m:r>
                            </m:sub>
                          </m:sSub>
                          <m:r>
                            <a:rPr lang="es-ES" sz="1800" i="1">
                              <a:latin typeface="Cambria Math" panose="02040503050406030204" pitchFamily="18" charset="0"/>
                            </a:rPr>
                            <m:t>=0</m:t>
                          </m:r>
                        </m:e>
                      </m:nary>
                    </m:oMath>
                  </m:oMathPara>
                </a14:m>
                <a:endParaRPr lang="es-ES" sz="1800" dirty="0"/>
              </a:p>
              <a:p>
                <a:pPr marL="0" indent="0" algn="just">
                  <a:buNone/>
                </a:pPr>
                <a:endParaRPr lang="es-ES" sz="1800" dirty="0"/>
              </a:p>
            </p:txBody>
          </p:sp>
        </mc:Choice>
        <mc:Fallback>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578" t="-504" r="-651"/>
                </a:stretch>
              </a:blipFill>
            </p:spPr>
            <p:txBody>
              <a:bodyPr/>
              <a:lstStyle/>
              <a:p>
                <a:r>
                  <a:rPr lang="es-ES">
                    <a:noFill/>
                  </a:rPr>
                  <a:t> </a:t>
                </a:r>
              </a:p>
            </p:txBody>
          </p:sp>
        </mc:Fallback>
      </mc:AlternateContent>
    </p:spTree>
    <p:extLst>
      <p:ext uri="{BB962C8B-B14F-4D97-AF65-F5344CB8AC3E}">
        <p14:creationId xmlns:p14="http://schemas.microsoft.com/office/powerpoint/2010/main" val="19160722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mc:AlternateContent xmlns:mc="http://schemas.openxmlformats.org/markup-compatibility/2006">
        <mc:Choice xmlns:a14="http://schemas.microsoft.com/office/drawing/2010/main"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marL="0" indent="0" algn="just">
                  <a:buNone/>
                </a:pPr>
                <a:r>
                  <a:rPr lang="es-ES" sz="1800" dirty="0"/>
                  <a:t>Kernel más comunes:</a:t>
                </a:r>
              </a:p>
              <a:p>
                <a:pPr algn="just"/>
                <a:r>
                  <a:rPr lang="es-ES" sz="1800" dirty="0"/>
                  <a:t>Lineal</a:t>
                </a:r>
              </a:p>
              <a:p>
                <a:pPr marL="0" indent="0" algn="just">
                  <a:buNone/>
                </a:pPr>
                <a14:m>
                  <m:oMathPara xmlns:m="http://schemas.openxmlformats.org/officeDocument/2006/math">
                    <m:oMathParaPr>
                      <m:jc m:val="centerGroup"/>
                    </m:oMathParaPr>
                    <m:oMath xmlns:m="http://schemas.openxmlformats.org/officeDocument/2006/math">
                      <m:sSubSup>
                        <m:sSubSupPr>
                          <m:ctrlPr>
                            <a:rPr lang="es-ES" sz="1800" b="0" i="1" smtClean="0">
                              <a:latin typeface="Cambria Math" panose="02040503050406030204" pitchFamily="18" charset="0"/>
                            </a:rPr>
                          </m:ctrlPr>
                        </m:sSubSupPr>
                        <m:e>
                          <m:r>
                            <a:rPr lang="es-ES" sz="1800" i="1">
                              <a:latin typeface="Cambria Math" panose="02040503050406030204" pitchFamily="18" charset="0"/>
                            </a:rPr>
                            <m:t>𝐾</m:t>
                          </m:r>
                          <m:d>
                            <m:dPr>
                              <m:ctrlPr>
                                <a:rPr lang="es-ES" sz="1800" i="1">
                                  <a:latin typeface="Cambria Math" panose="02040503050406030204" pitchFamily="18" charset="0"/>
                                </a:rPr>
                              </m:ctrlPr>
                            </m:dPr>
                            <m:e>
                              <m:sSub>
                                <m:sSubPr>
                                  <m:ctrlPr>
                                    <a:rPr lang="es-ES" sz="1800" i="1">
                                      <a:latin typeface="Cambria Math" panose="02040503050406030204" pitchFamily="18" charset="0"/>
                                    </a:rPr>
                                  </m:ctrlPr>
                                </m:sSubPr>
                                <m:e>
                                  <m:r>
                                    <a:rPr lang="es-ES" sz="1800" i="1">
                                      <a:latin typeface="Cambria Math" panose="02040503050406030204" pitchFamily="18" charset="0"/>
                                    </a:rPr>
                                    <m:t>𝑋</m:t>
                                  </m:r>
                                </m:e>
                                <m:sub>
                                  <m:r>
                                    <a:rPr lang="es-ES" sz="1800" i="1">
                                      <a:latin typeface="Cambria Math" panose="02040503050406030204" pitchFamily="18" charset="0"/>
                                    </a:rPr>
                                    <m:t>𝑖</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𝑋</m:t>
                                  </m:r>
                                </m:e>
                                <m:sub>
                                  <m:r>
                                    <a:rPr lang="es-ES" sz="1800" i="1">
                                      <a:latin typeface="Cambria Math" panose="02040503050406030204" pitchFamily="18" charset="0"/>
                                    </a:rPr>
                                    <m:t>𝑗</m:t>
                                  </m:r>
                                </m:sub>
                              </m:sSub>
                            </m:e>
                          </m:d>
                          <m:r>
                            <a:rPr lang="es-ES" sz="1800" i="1">
                              <a:latin typeface="Cambria Math" panose="02040503050406030204" pitchFamily="18" charset="0"/>
                            </a:rPr>
                            <m:t>=</m:t>
                          </m:r>
                          <m:r>
                            <a:rPr lang="es-ES" sz="1800" b="0" i="1" smtClean="0">
                              <a:latin typeface="Cambria Math" panose="02040503050406030204" pitchFamily="18" charset="0"/>
                            </a:rPr>
                            <m:t>𝑋</m:t>
                          </m:r>
                        </m:e>
                        <m:sub>
                          <m:r>
                            <a:rPr lang="es-ES" sz="1800" b="0" i="1" smtClean="0">
                              <a:latin typeface="Cambria Math" panose="02040503050406030204" pitchFamily="18" charset="0"/>
                            </a:rPr>
                            <m:t>𝑖</m:t>
                          </m:r>
                        </m:sub>
                        <m:sup>
                          <m:r>
                            <a:rPr lang="es-ES" sz="1800" b="0" i="1" smtClean="0">
                              <a:latin typeface="Cambria Math" panose="02040503050406030204" pitchFamily="18" charset="0"/>
                            </a:rPr>
                            <m:t>𝑇</m:t>
                          </m:r>
                        </m:sup>
                      </m:sSubSup>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𝑋</m:t>
                          </m:r>
                        </m:e>
                        <m:sub>
                          <m:r>
                            <a:rPr lang="es-ES" sz="1800" b="0" i="1" smtClean="0">
                              <a:latin typeface="Cambria Math" panose="02040503050406030204" pitchFamily="18" charset="0"/>
                            </a:rPr>
                            <m:t>𝑗</m:t>
                          </m:r>
                        </m:sub>
                      </m:sSub>
                    </m:oMath>
                  </m:oMathPara>
                </a14:m>
                <a:endParaRPr lang="es-ES" sz="1800" dirty="0"/>
              </a:p>
              <a:p>
                <a:pPr algn="just"/>
                <a:r>
                  <a:rPr lang="es-ES" sz="1800" dirty="0"/>
                  <a:t>Polinomial</a:t>
                </a:r>
              </a:p>
              <a:p>
                <a:pPr marL="0" indent="0" algn="just">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𝐾</m:t>
                      </m:r>
                      <m:d>
                        <m:dPr>
                          <m:ctrlPr>
                            <a:rPr lang="es-ES" sz="1800" i="1">
                              <a:latin typeface="Cambria Math" panose="02040503050406030204" pitchFamily="18" charset="0"/>
                            </a:rPr>
                          </m:ctrlPr>
                        </m:dPr>
                        <m:e>
                          <m:sSub>
                            <m:sSubPr>
                              <m:ctrlPr>
                                <a:rPr lang="es-ES" sz="1800" i="1">
                                  <a:latin typeface="Cambria Math" panose="02040503050406030204" pitchFamily="18" charset="0"/>
                                </a:rPr>
                              </m:ctrlPr>
                            </m:sSubPr>
                            <m:e>
                              <m:r>
                                <a:rPr lang="es-ES" sz="1800" i="1">
                                  <a:latin typeface="Cambria Math" panose="02040503050406030204" pitchFamily="18" charset="0"/>
                                </a:rPr>
                                <m:t>𝑋</m:t>
                              </m:r>
                            </m:e>
                            <m:sub>
                              <m:r>
                                <a:rPr lang="es-ES" sz="1800" i="1">
                                  <a:latin typeface="Cambria Math" panose="02040503050406030204" pitchFamily="18" charset="0"/>
                                </a:rPr>
                                <m:t>𝑖</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𝑋</m:t>
                              </m:r>
                            </m:e>
                            <m:sub>
                              <m:r>
                                <a:rPr lang="es-ES" sz="1800" i="1">
                                  <a:latin typeface="Cambria Math" panose="02040503050406030204" pitchFamily="18" charset="0"/>
                                </a:rPr>
                                <m:t>𝑗</m:t>
                              </m:r>
                            </m:sub>
                          </m:sSub>
                        </m:e>
                      </m:d>
                      <m:r>
                        <a:rPr lang="es-ES" sz="1800" i="1">
                          <a:latin typeface="Cambria Math" panose="02040503050406030204" pitchFamily="18" charset="0"/>
                        </a:rPr>
                        <m:t>= </m:t>
                      </m:r>
                      <m:sSup>
                        <m:sSupPr>
                          <m:ctrlPr>
                            <a:rPr lang="es-ES" sz="1800" b="0" i="1" smtClean="0">
                              <a:latin typeface="Cambria Math" panose="02040503050406030204" pitchFamily="18" charset="0"/>
                            </a:rPr>
                          </m:ctrlPr>
                        </m:sSupPr>
                        <m:e>
                          <m:d>
                            <m:dPr>
                              <m:ctrlPr>
                                <a:rPr lang="es-ES" sz="1800" b="0" i="1" smtClean="0">
                                  <a:latin typeface="Cambria Math" panose="02040503050406030204" pitchFamily="18" charset="0"/>
                                </a:rPr>
                              </m:ctrlPr>
                            </m:dPr>
                            <m:e>
                              <m:r>
                                <a:rPr lang="es-ES" sz="1800" b="0" i="1" smtClean="0">
                                  <a:latin typeface="Cambria Math" panose="02040503050406030204" pitchFamily="18" charset="0"/>
                                </a:rPr>
                                <m:t>𝛾</m:t>
                              </m:r>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𝑋</m:t>
                                  </m:r>
                                </m:e>
                                <m:sub>
                                  <m:r>
                                    <a:rPr lang="es-ES" sz="1800" b="0" i="1" smtClean="0">
                                      <a:latin typeface="Cambria Math" panose="02040503050406030204" pitchFamily="18" charset="0"/>
                                    </a:rPr>
                                    <m:t>𝑖</m:t>
                                  </m:r>
                                </m:sub>
                                <m:sup>
                                  <m:r>
                                    <a:rPr lang="es-ES" sz="1800" b="0" i="1" smtClean="0">
                                      <a:latin typeface="Cambria Math" panose="02040503050406030204" pitchFamily="18" charset="0"/>
                                    </a:rPr>
                                    <m:t>𝑇</m:t>
                                  </m:r>
                                </m:sup>
                              </m:sSubSup>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𝑋</m:t>
                                  </m:r>
                                </m:e>
                                <m:sub>
                                  <m:r>
                                    <a:rPr lang="es-ES" sz="1800" b="0" i="1" smtClean="0">
                                      <a:latin typeface="Cambria Math" panose="02040503050406030204" pitchFamily="18" charset="0"/>
                                    </a:rPr>
                                    <m:t>𝑗</m:t>
                                  </m:r>
                                </m:sub>
                              </m:sSub>
                              <m:r>
                                <a:rPr lang="es-ES" sz="1800" b="0" i="1" smtClean="0">
                                  <a:latin typeface="Cambria Math" panose="02040503050406030204" pitchFamily="18" charset="0"/>
                                </a:rPr>
                                <m:t>+</m:t>
                              </m:r>
                              <m:r>
                                <a:rPr lang="es-ES" sz="1800" b="0" i="1" smtClean="0">
                                  <a:latin typeface="Cambria Math" panose="02040503050406030204" pitchFamily="18" charset="0"/>
                                </a:rPr>
                                <m:t>𝐶</m:t>
                              </m:r>
                            </m:e>
                          </m:d>
                        </m:e>
                        <m:sup>
                          <m:r>
                            <a:rPr lang="es-ES" sz="1800" b="0" i="1" smtClean="0">
                              <a:latin typeface="Cambria Math" panose="02040503050406030204" pitchFamily="18" charset="0"/>
                            </a:rPr>
                            <m:t>𝑑</m:t>
                          </m:r>
                        </m:sup>
                      </m:sSup>
                    </m:oMath>
                  </m:oMathPara>
                </a14:m>
                <a:endParaRPr lang="es-ES" sz="1800" dirty="0"/>
              </a:p>
              <a:p>
                <a:pPr algn="just"/>
                <a:r>
                  <a:rPr lang="es-ES" sz="1800" dirty="0"/>
                  <a:t>Radial (Gaussiano)</a:t>
                </a:r>
              </a:p>
              <a:p>
                <a:pPr marL="0" indent="0" algn="just">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𝐾</m:t>
                      </m:r>
                      <m:d>
                        <m:dPr>
                          <m:ctrlPr>
                            <a:rPr lang="es-ES" sz="1800" i="1">
                              <a:latin typeface="Cambria Math" panose="02040503050406030204" pitchFamily="18" charset="0"/>
                            </a:rPr>
                          </m:ctrlPr>
                        </m:dPr>
                        <m:e>
                          <m:sSub>
                            <m:sSubPr>
                              <m:ctrlPr>
                                <a:rPr lang="es-ES" sz="1800" i="1">
                                  <a:latin typeface="Cambria Math" panose="02040503050406030204" pitchFamily="18" charset="0"/>
                                </a:rPr>
                              </m:ctrlPr>
                            </m:sSubPr>
                            <m:e>
                              <m:r>
                                <a:rPr lang="es-ES" sz="1800" i="1">
                                  <a:latin typeface="Cambria Math" panose="02040503050406030204" pitchFamily="18" charset="0"/>
                                </a:rPr>
                                <m:t>𝑋</m:t>
                              </m:r>
                            </m:e>
                            <m:sub>
                              <m:r>
                                <a:rPr lang="es-ES" sz="1800" i="1">
                                  <a:latin typeface="Cambria Math" panose="02040503050406030204" pitchFamily="18" charset="0"/>
                                </a:rPr>
                                <m:t>𝑖</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𝑋</m:t>
                              </m:r>
                            </m:e>
                            <m:sub>
                              <m:r>
                                <a:rPr lang="es-ES" sz="1800" i="1">
                                  <a:latin typeface="Cambria Math" panose="02040503050406030204" pitchFamily="18" charset="0"/>
                                </a:rPr>
                                <m:t>𝑗</m:t>
                              </m:r>
                            </m:sub>
                          </m:sSub>
                        </m:e>
                      </m:d>
                      <m:r>
                        <a:rPr lang="es-ES" sz="1800" i="1">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𝑒</m:t>
                          </m:r>
                        </m:e>
                        <m:sup>
                          <m:r>
                            <a:rPr lang="es-ES" sz="1800" b="0" i="1" smtClean="0">
                              <a:latin typeface="Cambria Math" panose="02040503050406030204" pitchFamily="18" charset="0"/>
                            </a:rPr>
                            <m:t>−</m:t>
                          </m:r>
                          <m:r>
                            <a:rPr lang="es-ES" sz="1800" b="0" i="1" smtClean="0">
                              <a:latin typeface="Cambria Math" panose="02040503050406030204" pitchFamily="18" charset="0"/>
                            </a:rPr>
                            <m:t>𝛾</m:t>
                          </m:r>
                          <m:sSup>
                            <m:sSupPr>
                              <m:ctrlPr>
                                <a:rPr lang="es-ES" sz="1800" b="0" i="1" smtClean="0">
                                  <a:latin typeface="Cambria Math" panose="02040503050406030204" pitchFamily="18" charset="0"/>
                                </a:rPr>
                              </m:ctrlPr>
                            </m:sSupPr>
                            <m:e>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𝑋</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𝑋</m:t>
                                      </m:r>
                                    </m:e>
                                    <m:sub>
                                      <m:r>
                                        <a:rPr lang="es-ES" sz="1800" b="0" i="1" smtClean="0">
                                          <a:latin typeface="Cambria Math" panose="02040503050406030204" pitchFamily="18" charset="0"/>
                                        </a:rPr>
                                        <m:t>𝑗</m:t>
                                      </m:r>
                                    </m:sub>
                                  </m:sSub>
                                </m:e>
                              </m:d>
                            </m:e>
                            <m:sup>
                              <m:r>
                                <a:rPr lang="es-ES" sz="1800" b="0" i="1" smtClean="0">
                                  <a:latin typeface="Cambria Math" panose="02040503050406030204" pitchFamily="18" charset="0"/>
                                </a:rPr>
                                <m:t>2</m:t>
                              </m:r>
                            </m:sup>
                          </m:sSup>
                        </m:sup>
                      </m:sSup>
                    </m:oMath>
                  </m:oMathPara>
                </a14:m>
                <a:endParaRPr lang="es-ES" sz="1800" dirty="0"/>
              </a:p>
              <a:p>
                <a:pPr algn="just"/>
                <a:r>
                  <a:rPr lang="es-ES" sz="1800" dirty="0"/>
                  <a:t>Sigmoide</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𝐾</m:t>
                      </m:r>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𝑋</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𝑋</m:t>
                              </m:r>
                            </m:e>
                            <m:sub>
                              <m:r>
                                <a:rPr lang="es-ES" sz="1800" b="0" i="1" smtClean="0">
                                  <a:latin typeface="Cambria Math" panose="02040503050406030204" pitchFamily="18" charset="0"/>
                                </a:rPr>
                                <m:t>𝑗</m:t>
                              </m:r>
                            </m:sub>
                          </m:sSub>
                        </m:e>
                      </m:d>
                      <m:r>
                        <a:rPr lang="es-ES" sz="1800" b="0" i="1" smtClean="0">
                          <a:latin typeface="Cambria Math" panose="02040503050406030204" pitchFamily="18" charset="0"/>
                        </a:rPr>
                        <m:t>=</m:t>
                      </m:r>
                      <m:func>
                        <m:funcPr>
                          <m:ctrlPr>
                            <a:rPr lang="es-ES" sz="1800" b="0" i="1" smtClean="0">
                              <a:latin typeface="Cambria Math" panose="02040503050406030204" pitchFamily="18" charset="0"/>
                            </a:rPr>
                          </m:ctrlPr>
                        </m:funcPr>
                        <m:fName>
                          <m:r>
                            <m:rPr>
                              <m:sty m:val="p"/>
                            </m:rPr>
                            <a:rPr lang="es-ES" sz="1800" b="0" i="0" smtClean="0">
                              <a:latin typeface="Cambria Math" panose="02040503050406030204" pitchFamily="18" charset="0"/>
                            </a:rPr>
                            <m:t>tanh</m:t>
                          </m:r>
                        </m:fName>
                        <m:e>
                          <m:r>
                            <a:rPr lang="es-ES" sz="1800" b="0" i="1" smtClean="0">
                              <a:latin typeface="Cambria Math" panose="02040503050406030204" pitchFamily="18" charset="0"/>
                            </a:rPr>
                            <m:t>(</m:t>
                          </m:r>
                          <m:r>
                            <a:rPr lang="es-ES" sz="1800" i="1">
                              <a:latin typeface="Cambria Math" panose="02040503050406030204" pitchFamily="18" charset="0"/>
                            </a:rPr>
                            <m:t>𝛾</m:t>
                          </m:r>
                          <m:sSubSup>
                            <m:sSubSupPr>
                              <m:ctrlPr>
                                <a:rPr lang="es-ES" sz="1800" i="1">
                                  <a:latin typeface="Cambria Math" panose="02040503050406030204" pitchFamily="18" charset="0"/>
                                </a:rPr>
                              </m:ctrlPr>
                            </m:sSubSupPr>
                            <m:e>
                              <m:r>
                                <a:rPr lang="es-ES" sz="1800" i="1">
                                  <a:latin typeface="Cambria Math" panose="02040503050406030204" pitchFamily="18" charset="0"/>
                                </a:rPr>
                                <m:t>𝑋</m:t>
                              </m:r>
                            </m:e>
                            <m:sub>
                              <m:r>
                                <a:rPr lang="es-ES" sz="1800" i="1">
                                  <a:latin typeface="Cambria Math" panose="02040503050406030204" pitchFamily="18" charset="0"/>
                                </a:rPr>
                                <m:t>𝑖</m:t>
                              </m:r>
                            </m:sub>
                            <m:sup>
                              <m:r>
                                <a:rPr lang="es-ES" sz="1800" i="1">
                                  <a:latin typeface="Cambria Math" panose="02040503050406030204" pitchFamily="18" charset="0"/>
                                </a:rPr>
                                <m:t>𝑇</m:t>
                              </m:r>
                            </m:sup>
                          </m:sSubSup>
                          <m:sSub>
                            <m:sSubPr>
                              <m:ctrlPr>
                                <a:rPr lang="es-ES" sz="1800" i="1">
                                  <a:latin typeface="Cambria Math" panose="02040503050406030204" pitchFamily="18" charset="0"/>
                                </a:rPr>
                              </m:ctrlPr>
                            </m:sSubPr>
                            <m:e>
                              <m:r>
                                <a:rPr lang="es-ES" sz="1800" i="1">
                                  <a:latin typeface="Cambria Math" panose="02040503050406030204" pitchFamily="18" charset="0"/>
                                </a:rPr>
                                <m:t>𝑋</m:t>
                              </m:r>
                            </m:e>
                            <m:sub>
                              <m:r>
                                <a:rPr lang="es-ES" sz="1800" i="1">
                                  <a:latin typeface="Cambria Math" panose="02040503050406030204" pitchFamily="18" charset="0"/>
                                </a:rPr>
                                <m:t>𝑗</m:t>
                              </m:r>
                            </m:sub>
                          </m:sSub>
                          <m:r>
                            <a:rPr lang="es-ES" sz="1800" i="1">
                              <a:latin typeface="Cambria Math" panose="02040503050406030204" pitchFamily="18" charset="0"/>
                            </a:rPr>
                            <m:t>+</m:t>
                          </m:r>
                          <m:r>
                            <a:rPr lang="es-ES" sz="1800" b="0" i="1" smtClean="0">
                              <a:latin typeface="Cambria Math" panose="02040503050406030204" pitchFamily="18" charset="0"/>
                            </a:rPr>
                            <m:t>𝐶</m:t>
                          </m:r>
                          <m:r>
                            <a:rPr lang="es-ES" sz="1800" b="0" i="1" smtClean="0">
                              <a:latin typeface="Cambria Math" panose="02040503050406030204" pitchFamily="18" charset="0"/>
                            </a:rPr>
                            <m:t>)</m:t>
                          </m:r>
                        </m:e>
                      </m:func>
                    </m:oMath>
                  </m:oMathPara>
                </a14:m>
                <a:endParaRPr lang="es-ES" sz="1800" dirty="0"/>
              </a:p>
              <a:p>
                <a:pPr marL="0" indent="0" algn="just">
                  <a:buNone/>
                </a:pPr>
                <a:endParaRPr lang="es-ES" sz="1800" dirty="0"/>
              </a:p>
            </p:txBody>
          </p:sp>
        </mc:Choice>
        <mc:Fallback>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651" t="-504"/>
                </a:stretch>
              </a:blipFill>
            </p:spPr>
            <p:txBody>
              <a:bodyPr/>
              <a:lstStyle/>
              <a:p>
                <a:r>
                  <a:rPr lang="es-ES">
                    <a:noFill/>
                  </a:rPr>
                  <a:t> </a:t>
                </a:r>
              </a:p>
            </p:txBody>
          </p:sp>
        </mc:Fallback>
      </mc:AlternateContent>
    </p:spTree>
    <p:extLst>
      <p:ext uri="{BB962C8B-B14F-4D97-AF65-F5344CB8AC3E}">
        <p14:creationId xmlns:p14="http://schemas.microsoft.com/office/powerpoint/2010/main" val="3677370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marL="0" indent="0" algn="just">
              <a:buNone/>
            </a:pPr>
            <a:r>
              <a:rPr lang="es-ES" dirty="0"/>
              <a:t>Muy buenas notas para detalles matemáticos:</a:t>
            </a:r>
          </a:p>
          <a:p>
            <a:pPr marL="0" indent="0" algn="ctr">
              <a:buNone/>
            </a:pPr>
            <a:r>
              <a:rPr lang="es-ES" dirty="0">
                <a:hlinkClick r:id="rId2"/>
              </a:rPr>
              <a:t>http://cs229.stanford.edu/notes/cs229-notes3.pdf</a:t>
            </a:r>
            <a:endParaRPr lang="es-ES" dirty="0"/>
          </a:p>
          <a:p>
            <a:pPr marL="0" indent="0" algn="just">
              <a:buNone/>
            </a:pPr>
            <a:endParaRPr lang="es-ES" sz="1800" dirty="0"/>
          </a:p>
        </p:txBody>
      </p:sp>
    </p:spTree>
    <p:extLst>
      <p:ext uri="{BB962C8B-B14F-4D97-AF65-F5344CB8AC3E}">
        <p14:creationId xmlns:p14="http://schemas.microsoft.com/office/powerpoint/2010/main" val="1338325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ventajas y desventajas</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marL="0" indent="0" algn="just">
              <a:buNone/>
            </a:pPr>
            <a:r>
              <a:rPr lang="es-ES" sz="1400" dirty="0"/>
              <a:t>Ventajas:</a:t>
            </a:r>
          </a:p>
          <a:p>
            <a:pPr algn="just"/>
            <a:r>
              <a:rPr lang="es-ES" sz="1400" dirty="0"/>
              <a:t>Alta dimensionalidad: SVM es una herramienta eficaz en espacios de alta dimensión, que es particularmente aplicable a la clasificación de documentos y análisis de sentimientos donde la dimensionalidad puede ser extremadamente grande.</a:t>
            </a:r>
          </a:p>
          <a:p>
            <a:pPr algn="just"/>
            <a:r>
              <a:rPr lang="es-ES" sz="1400" dirty="0"/>
              <a:t>Eficiencia de la memoria: dado que solo un subconjunto de los puntos de entrenamiento se usa en el proceso de decisión real de asignar nuevos registros, solo estos puntos deben almacenarse en la memoria (y calcularse) al tomar decisiones.</a:t>
            </a:r>
          </a:p>
          <a:p>
            <a:pPr algn="just"/>
            <a:r>
              <a:rPr lang="es-ES" sz="1400" dirty="0"/>
              <a:t>Versatilidad: la separación de clases es a menudo altamente no lineal. La capacidad de aplicar nuevos </a:t>
            </a:r>
            <a:r>
              <a:rPr lang="es-ES" sz="1400" dirty="0" err="1"/>
              <a:t>kernels</a:t>
            </a:r>
            <a:r>
              <a:rPr lang="es-ES" sz="1400" dirty="0"/>
              <a:t> permite una flexibilidad sustancial para los límites de decisión, lo que lleva a un mayor rendimiento de clasificación.</a:t>
            </a:r>
          </a:p>
          <a:p>
            <a:pPr marL="0" indent="0" algn="just">
              <a:buNone/>
            </a:pPr>
            <a:r>
              <a:rPr lang="es-ES" sz="1400" dirty="0"/>
              <a:t>Desventajas:</a:t>
            </a:r>
          </a:p>
          <a:p>
            <a:pPr algn="just"/>
            <a:r>
              <a:rPr lang="es-ES" sz="1400" dirty="0" err="1"/>
              <a:t>Kernel</a:t>
            </a:r>
            <a:r>
              <a:rPr lang="es-ES" sz="1400" dirty="0"/>
              <a:t> </a:t>
            </a:r>
            <a:r>
              <a:rPr lang="es-ES" sz="1400" dirty="0" err="1"/>
              <a:t>Parameters</a:t>
            </a:r>
            <a:r>
              <a:rPr lang="es-ES" sz="1400" dirty="0"/>
              <a:t> </a:t>
            </a:r>
            <a:r>
              <a:rPr lang="es-ES" sz="1400" dirty="0" err="1"/>
              <a:t>Selection</a:t>
            </a:r>
            <a:r>
              <a:rPr lang="es-ES" sz="1400" dirty="0"/>
              <a:t>: Las SVM son muy sensibles a la elección del </a:t>
            </a:r>
            <a:r>
              <a:rPr lang="es-ES" sz="1400" dirty="0" err="1"/>
              <a:t>kernel</a:t>
            </a:r>
            <a:r>
              <a:rPr lang="es-ES" sz="1400" dirty="0"/>
              <a:t>. </a:t>
            </a:r>
          </a:p>
          <a:p>
            <a:pPr algn="just"/>
            <a:r>
              <a:rPr lang="es-ES" sz="1400" dirty="0"/>
              <a:t>No probabilístico: No existe una interpretación probabilística directa para la pertenencia a un grupo. Sin embargo, una métrica potencial para determinar la "efectividad" de la clasificación es qué tan lejos del límite de decisión se encuentra el nuevo punto.</a:t>
            </a:r>
          </a:p>
          <a:p>
            <a:pPr marL="0" indent="0" algn="just">
              <a:buNone/>
            </a:pPr>
            <a:endParaRPr lang="es-ES" sz="1400" dirty="0"/>
          </a:p>
        </p:txBody>
      </p:sp>
    </p:spTree>
    <p:extLst>
      <p:ext uri="{BB962C8B-B14F-4D97-AF65-F5344CB8AC3E}">
        <p14:creationId xmlns:p14="http://schemas.microsoft.com/office/powerpoint/2010/main" val="41072394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desventajas</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err="1"/>
              <a:t>Kernel</a:t>
            </a:r>
            <a:r>
              <a:rPr lang="es-ES" sz="1800" dirty="0"/>
              <a:t> </a:t>
            </a:r>
            <a:r>
              <a:rPr lang="es-ES" sz="1800" dirty="0" err="1"/>
              <a:t>Parameters</a:t>
            </a:r>
            <a:r>
              <a:rPr lang="es-ES" sz="1800" dirty="0"/>
              <a:t> </a:t>
            </a:r>
            <a:r>
              <a:rPr lang="es-ES" sz="1800" dirty="0" err="1"/>
              <a:t>Selection</a:t>
            </a:r>
            <a:r>
              <a:rPr lang="es-ES" sz="1800" dirty="0"/>
              <a:t>: Las SVM son muy sensibles a la elección del </a:t>
            </a:r>
            <a:r>
              <a:rPr lang="es-ES" sz="1800" dirty="0" err="1"/>
              <a:t>kernel</a:t>
            </a:r>
            <a:r>
              <a:rPr lang="es-ES" sz="1800" dirty="0"/>
              <a:t>. </a:t>
            </a:r>
          </a:p>
          <a:p>
            <a:pPr algn="just"/>
            <a:r>
              <a:rPr lang="es-ES" sz="1800" dirty="0"/>
              <a:t>No probabilístico: No existe una interpretación probabilística directa para la pertenencia a un grupo. Sin embargo, una métrica potencial para determinar la "efectividad" de la clasificación es qué tan lejos del límite de decisión se encuentra el nuevo punto.</a:t>
            </a:r>
          </a:p>
        </p:txBody>
      </p:sp>
    </p:spTree>
    <p:extLst>
      <p:ext uri="{BB962C8B-B14F-4D97-AF65-F5344CB8AC3E}">
        <p14:creationId xmlns:p14="http://schemas.microsoft.com/office/powerpoint/2010/main" val="25188752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515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Conclusion</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Para resumir, las SVM son una subclase de clasificadores supervisados ​​que intentan dividir un espacio de características en dos o más grupos. Lo logran al encontrar un medio óptimo para separar dichos grupos según sus etiquetas de clase conocidas:</a:t>
            </a:r>
          </a:p>
          <a:p>
            <a:pPr lvl="1" algn="just">
              <a:buFont typeface="Courier New" panose="02070309020205020404" pitchFamily="49" charset="0"/>
              <a:buChar char="o"/>
            </a:pPr>
            <a:r>
              <a:rPr lang="es-ES" sz="1400" dirty="0"/>
              <a:t>En casos más simples, el "límite" de separación es lineal, lo que lleva a grupos que se dividen por líneas (o planos) en espacios de alta dimensión.</a:t>
            </a:r>
          </a:p>
          <a:p>
            <a:pPr lvl="1" algn="just">
              <a:buFont typeface="Courier New" panose="02070309020205020404" pitchFamily="49" charset="0"/>
              <a:buChar char="o"/>
            </a:pPr>
            <a:r>
              <a:rPr lang="es-ES" sz="1400" dirty="0"/>
              <a:t>En casos más complicados (donde los grupos no están bien separados por líneas o planos), las SVM pueden realizar particiones no lineales. Esto se consigue mediante una función de </a:t>
            </a:r>
            <a:r>
              <a:rPr lang="es-ES" sz="1400" dirty="0" err="1"/>
              <a:t>kernel</a:t>
            </a:r>
            <a:r>
              <a:rPr lang="es-ES" sz="1400" dirty="0"/>
              <a:t>.</a:t>
            </a:r>
          </a:p>
          <a:p>
            <a:pPr lvl="1" algn="just">
              <a:buFont typeface="Courier New" panose="02070309020205020404" pitchFamily="49" charset="0"/>
              <a:buChar char="o"/>
            </a:pPr>
            <a:r>
              <a:rPr lang="es-ES" sz="1400" dirty="0"/>
              <a:t>En última instancia, esto los convierte en clasificadores muy sofisticados y capaces, pero a un coste usual y es que pueden ser propensos a </a:t>
            </a:r>
            <a:r>
              <a:rPr lang="es-ES" sz="1400" dirty="0" err="1"/>
              <a:t>overfitting</a:t>
            </a:r>
            <a:r>
              <a:rPr lang="es-ES" sz="1400" dirty="0"/>
              <a:t>.</a:t>
            </a:r>
          </a:p>
          <a:p>
            <a:pPr algn="just"/>
            <a:r>
              <a:rPr lang="es-ES" sz="1800" dirty="0"/>
              <a:t>Las SVM son excelentes clasificadores para situaciones específicas cuando los grupos están claramente separados. También funcionan muy bien cuando sus datos no están separados linealmente. </a:t>
            </a:r>
          </a:p>
        </p:txBody>
      </p:sp>
    </p:spTree>
    <p:extLst>
      <p:ext uri="{BB962C8B-B14F-4D97-AF65-F5344CB8AC3E}">
        <p14:creationId xmlns:p14="http://schemas.microsoft.com/office/powerpoint/2010/main" val="26462858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Splines</a:t>
            </a:r>
            <a:r>
              <a:rPr lang="es-ES" sz="3600" dirty="0"/>
              <a:t> cúbicos, o como unir puntos para estimar datos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cxnSp>
        <p:nvCxnSpPr>
          <p:cNvPr id="7" name="Conector recto 6">
            <a:extLst>
              <a:ext uri="{FF2B5EF4-FFF2-40B4-BE49-F238E27FC236}">
                <a16:creationId xmlns:a16="http://schemas.microsoft.com/office/drawing/2014/main" id="{C8647502-73A6-4933-8720-96501DA457F8}"/>
              </a:ext>
            </a:extLst>
          </p:cNvPr>
          <p:cNvCxnSpPr>
            <a:cxnSpLocks/>
          </p:cNvCxnSpPr>
          <p:nvPr/>
        </p:nvCxnSpPr>
        <p:spPr>
          <a:xfrm flipV="1">
            <a:off x="2531464" y="2922969"/>
            <a:ext cx="1981200" cy="1262270"/>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7" name="CuadroTexto 26">
            <a:extLst>
              <a:ext uri="{FF2B5EF4-FFF2-40B4-BE49-F238E27FC236}">
                <a16:creationId xmlns:a16="http://schemas.microsoft.com/office/drawing/2014/main" id="{75648BC8-2EC8-4963-9344-76F481BDAD53}"/>
              </a:ext>
            </a:extLst>
          </p:cNvPr>
          <p:cNvSpPr txBox="1"/>
          <p:nvPr/>
        </p:nvSpPr>
        <p:spPr>
          <a:xfrm>
            <a:off x="2213964" y="3738770"/>
            <a:ext cx="224384" cy="369332"/>
          </a:xfrm>
          <a:prstGeom prst="rect">
            <a:avLst/>
          </a:prstGeom>
          <a:noFill/>
        </p:spPr>
        <p:txBody>
          <a:bodyPr wrap="square" rtlCol="0">
            <a:spAutoFit/>
          </a:bodyPr>
          <a:lstStyle/>
          <a:p>
            <a:r>
              <a:rPr lang="es-ES" b="1" dirty="0"/>
              <a:t>A</a:t>
            </a:r>
          </a:p>
        </p:txBody>
      </p:sp>
      <p:sp>
        <p:nvSpPr>
          <p:cNvPr id="29" name="CuadroTexto 28">
            <a:extLst>
              <a:ext uri="{FF2B5EF4-FFF2-40B4-BE49-F238E27FC236}">
                <a16:creationId xmlns:a16="http://schemas.microsoft.com/office/drawing/2014/main" id="{1C941826-B92A-4991-BF68-3C6A85883A87}"/>
              </a:ext>
            </a:extLst>
          </p:cNvPr>
          <p:cNvSpPr txBox="1"/>
          <p:nvPr/>
        </p:nvSpPr>
        <p:spPr>
          <a:xfrm>
            <a:off x="4381396" y="2449204"/>
            <a:ext cx="224384" cy="369332"/>
          </a:xfrm>
          <a:prstGeom prst="rect">
            <a:avLst/>
          </a:prstGeom>
          <a:noFill/>
        </p:spPr>
        <p:txBody>
          <a:bodyPr wrap="square" rtlCol="0">
            <a:spAutoFit/>
          </a:bodyPr>
          <a:lstStyle/>
          <a:p>
            <a:r>
              <a:rPr lang="es-ES" b="1" dirty="0"/>
              <a:t>B</a:t>
            </a:r>
          </a:p>
        </p:txBody>
      </p:sp>
      <p:grpSp>
        <p:nvGrpSpPr>
          <p:cNvPr id="37" name="Grupo 36">
            <a:extLst>
              <a:ext uri="{FF2B5EF4-FFF2-40B4-BE49-F238E27FC236}">
                <a16:creationId xmlns:a16="http://schemas.microsoft.com/office/drawing/2014/main" id="{F359B9A8-977A-48C1-BDEE-5B74989F8848}"/>
              </a:ext>
            </a:extLst>
          </p:cNvPr>
          <p:cNvGrpSpPr/>
          <p:nvPr/>
        </p:nvGrpSpPr>
        <p:grpSpPr>
          <a:xfrm>
            <a:off x="6862113" y="2969333"/>
            <a:ext cx="2226716" cy="2055431"/>
            <a:chOff x="6087568" y="2922969"/>
            <a:chExt cx="2882874" cy="2055431"/>
          </a:xfrm>
        </p:grpSpPr>
        <p:cxnSp>
          <p:nvCxnSpPr>
            <p:cNvPr id="23" name="Conector: curvado 22">
              <a:extLst>
                <a:ext uri="{FF2B5EF4-FFF2-40B4-BE49-F238E27FC236}">
                  <a16:creationId xmlns:a16="http://schemas.microsoft.com/office/drawing/2014/main" id="{5E96C3AD-B7C5-4F33-BD0B-DFCA28DE3E05}"/>
                </a:ext>
              </a:extLst>
            </p:cNvPr>
            <p:cNvCxnSpPr>
              <a:cxnSpLocks/>
            </p:cNvCxnSpPr>
            <p:nvPr/>
          </p:nvCxnSpPr>
          <p:spPr>
            <a:xfrm>
              <a:off x="6286552" y="3429000"/>
              <a:ext cx="2421432" cy="1549400"/>
            </a:xfrm>
            <a:prstGeom prst="curvedConnector3">
              <a:avLst>
                <a:gd name="adj1" fmla="val 50001"/>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31" name="CuadroTexto 30">
              <a:extLst>
                <a:ext uri="{FF2B5EF4-FFF2-40B4-BE49-F238E27FC236}">
                  <a16:creationId xmlns:a16="http://schemas.microsoft.com/office/drawing/2014/main" id="{FC37B61F-2CD3-4646-920F-1AEBFABBE4C4}"/>
                </a:ext>
              </a:extLst>
            </p:cNvPr>
            <p:cNvSpPr txBox="1"/>
            <p:nvPr/>
          </p:nvSpPr>
          <p:spPr>
            <a:xfrm>
              <a:off x="6087568" y="2922969"/>
              <a:ext cx="224384" cy="369332"/>
            </a:xfrm>
            <a:prstGeom prst="rect">
              <a:avLst/>
            </a:prstGeom>
            <a:noFill/>
          </p:spPr>
          <p:txBody>
            <a:bodyPr wrap="square" rtlCol="0">
              <a:spAutoFit/>
            </a:bodyPr>
            <a:lstStyle/>
            <a:p>
              <a:r>
                <a:rPr lang="es-ES" b="1" dirty="0"/>
                <a:t>A</a:t>
              </a:r>
            </a:p>
          </p:txBody>
        </p:sp>
        <p:sp>
          <p:nvSpPr>
            <p:cNvPr id="32" name="CuadroTexto 31">
              <a:extLst>
                <a:ext uri="{FF2B5EF4-FFF2-40B4-BE49-F238E27FC236}">
                  <a16:creationId xmlns:a16="http://schemas.microsoft.com/office/drawing/2014/main" id="{460AAA77-CC82-4253-8165-36831014F6E2}"/>
                </a:ext>
              </a:extLst>
            </p:cNvPr>
            <p:cNvSpPr txBox="1"/>
            <p:nvPr/>
          </p:nvSpPr>
          <p:spPr>
            <a:xfrm>
              <a:off x="8746058" y="4475616"/>
              <a:ext cx="224384" cy="369332"/>
            </a:xfrm>
            <a:prstGeom prst="rect">
              <a:avLst/>
            </a:prstGeom>
            <a:noFill/>
          </p:spPr>
          <p:txBody>
            <a:bodyPr wrap="square" rtlCol="0">
              <a:spAutoFit/>
            </a:bodyPr>
            <a:lstStyle/>
            <a:p>
              <a:r>
                <a:rPr lang="es-ES" b="1" dirty="0"/>
                <a:t>B</a:t>
              </a:r>
            </a:p>
          </p:txBody>
        </p:sp>
      </p:grpSp>
      <p:grpSp>
        <p:nvGrpSpPr>
          <p:cNvPr id="36" name="Grupo 35">
            <a:extLst>
              <a:ext uri="{FF2B5EF4-FFF2-40B4-BE49-F238E27FC236}">
                <a16:creationId xmlns:a16="http://schemas.microsoft.com/office/drawing/2014/main" id="{26EE5BB4-24DA-4A41-A70B-B7532AFEE7D9}"/>
              </a:ext>
            </a:extLst>
          </p:cNvPr>
          <p:cNvGrpSpPr/>
          <p:nvPr/>
        </p:nvGrpSpPr>
        <p:grpSpPr>
          <a:xfrm>
            <a:off x="2260548" y="3727174"/>
            <a:ext cx="2252116" cy="2933702"/>
            <a:chOff x="2959100" y="2406649"/>
            <a:chExt cx="2834260" cy="2933702"/>
          </a:xfrm>
        </p:grpSpPr>
        <p:sp>
          <p:nvSpPr>
            <p:cNvPr id="20" name="Arco 19">
              <a:extLst>
                <a:ext uri="{FF2B5EF4-FFF2-40B4-BE49-F238E27FC236}">
                  <a16:creationId xmlns:a16="http://schemas.microsoft.com/office/drawing/2014/main" id="{2323BF7F-3465-4ABD-8934-5DEDA61A22E3}"/>
                </a:ext>
              </a:extLst>
            </p:cNvPr>
            <p:cNvSpPr/>
            <p:nvPr/>
          </p:nvSpPr>
          <p:spPr>
            <a:xfrm rot="7239421">
              <a:off x="3012033" y="2641600"/>
              <a:ext cx="2933702" cy="2463800"/>
            </a:xfrm>
            <a:prstGeom prst="arc">
              <a:avLst>
                <a:gd name="adj1" fmla="val 15184483"/>
                <a:gd name="adj2" fmla="val 2711489"/>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grpSp>
          <p:nvGrpSpPr>
            <p:cNvPr id="34" name="Grupo 33">
              <a:extLst>
                <a:ext uri="{FF2B5EF4-FFF2-40B4-BE49-F238E27FC236}">
                  <a16:creationId xmlns:a16="http://schemas.microsoft.com/office/drawing/2014/main" id="{5CB6ED23-412A-4F2E-986C-E8467DD17E87}"/>
                </a:ext>
              </a:extLst>
            </p:cNvPr>
            <p:cNvGrpSpPr/>
            <p:nvPr/>
          </p:nvGrpSpPr>
          <p:grpSpPr>
            <a:xfrm>
              <a:off x="2959100" y="3704239"/>
              <a:ext cx="2834260" cy="369332"/>
              <a:chOff x="2959100" y="3704239"/>
              <a:chExt cx="2834260" cy="369332"/>
            </a:xfrm>
          </p:grpSpPr>
          <p:sp>
            <p:nvSpPr>
              <p:cNvPr id="30" name="CuadroTexto 29">
                <a:extLst>
                  <a:ext uri="{FF2B5EF4-FFF2-40B4-BE49-F238E27FC236}">
                    <a16:creationId xmlns:a16="http://schemas.microsoft.com/office/drawing/2014/main" id="{FAF1981E-64C8-48AC-87BF-0E122CC6F48E}"/>
                  </a:ext>
                </a:extLst>
              </p:cNvPr>
              <p:cNvSpPr txBox="1"/>
              <p:nvPr/>
            </p:nvSpPr>
            <p:spPr>
              <a:xfrm>
                <a:off x="2959100" y="3704239"/>
                <a:ext cx="224384" cy="369332"/>
              </a:xfrm>
              <a:prstGeom prst="rect">
                <a:avLst/>
              </a:prstGeom>
              <a:noFill/>
            </p:spPr>
            <p:txBody>
              <a:bodyPr wrap="square" rtlCol="0">
                <a:spAutoFit/>
              </a:bodyPr>
              <a:lstStyle/>
              <a:p>
                <a:r>
                  <a:rPr lang="es-ES" b="1" dirty="0"/>
                  <a:t>A</a:t>
                </a:r>
              </a:p>
            </p:txBody>
          </p:sp>
          <p:sp>
            <p:nvSpPr>
              <p:cNvPr id="33" name="CuadroTexto 32">
                <a:extLst>
                  <a:ext uri="{FF2B5EF4-FFF2-40B4-BE49-F238E27FC236}">
                    <a16:creationId xmlns:a16="http://schemas.microsoft.com/office/drawing/2014/main" id="{77E95419-6B1D-49A8-838E-53F9D16C9687}"/>
                  </a:ext>
                </a:extLst>
              </p:cNvPr>
              <p:cNvSpPr txBox="1"/>
              <p:nvPr/>
            </p:nvSpPr>
            <p:spPr>
              <a:xfrm>
                <a:off x="5568976" y="3704239"/>
                <a:ext cx="224384" cy="369332"/>
              </a:xfrm>
              <a:prstGeom prst="rect">
                <a:avLst/>
              </a:prstGeom>
              <a:noFill/>
            </p:spPr>
            <p:txBody>
              <a:bodyPr wrap="square" rtlCol="0">
                <a:spAutoFit/>
              </a:bodyPr>
              <a:lstStyle/>
              <a:p>
                <a:r>
                  <a:rPr lang="es-ES" b="1" dirty="0"/>
                  <a:t>B</a:t>
                </a:r>
              </a:p>
            </p:txBody>
          </p:sp>
        </p:grpSp>
      </p:grpSp>
      <p:pic>
        <p:nvPicPr>
          <p:cNvPr id="28" name="Imagen 27">
            <a:extLst>
              <a:ext uri="{FF2B5EF4-FFF2-40B4-BE49-F238E27FC236}">
                <a16:creationId xmlns:a16="http://schemas.microsoft.com/office/drawing/2014/main" id="{E30C1254-8858-4D00-AE36-61BC94F99DC6}"/>
              </a:ext>
            </a:extLst>
          </p:cNvPr>
          <p:cNvPicPr>
            <a:picLocks noChangeAspect="1"/>
          </p:cNvPicPr>
          <p:nvPr/>
        </p:nvPicPr>
        <p:blipFill rotWithShape="1">
          <a:blip r:embed="rId2"/>
          <a:srcRect t="50000" r="52000"/>
          <a:stretch/>
        </p:blipFill>
        <p:spPr>
          <a:xfrm>
            <a:off x="4878856" y="3334681"/>
            <a:ext cx="1828800" cy="1533525"/>
          </a:xfrm>
          <a:prstGeom prst="rect">
            <a:avLst/>
          </a:prstGeom>
        </p:spPr>
      </p:pic>
      <p:pic>
        <p:nvPicPr>
          <p:cNvPr id="35" name="Imagen 34">
            <a:extLst>
              <a:ext uri="{FF2B5EF4-FFF2-40B4-BE49-F238E27FC236}">
                <a16:creationId xmlns:a16="http://schemas.microsoft.com/office/drawing/2014/main" id="{CFFC102A-67EA-467B-A012-6441EBE4CF06}"/>
              </a:ext>
            </a:extLst>
          </p:cNvPr>
          <p:cNvPicPr>
            <a:picLocks noChangeAspect="1"/>
          </p:cNvPicPr>
          <p:nvPr/>
        </p:nvPicPr>
        <p:blipFill rotWithShape="1">
          <a:blip r:embed="rId2"/>
          <a:srcRect r="52000" b="48906"/>
          <a:stretch/>
        </p:blipFill>
        <p:spPr>
          <a:xfrm>
            <a:off x="253896" y="2597666"/>
            <a:ext cx="1828800" cy="1567070"/>
          </a:xfrm>
          <a:prstGeom prst="rect">
            <a:avLst/>
          </a:prstGeom>
        </p:spPr>
      </p:pic>
      <p:pic>
        <p:nvPicPr>
          <p:cNvPr id="38" name="Imagen 37">
            <a:extLst>
              <a:ext uri="{FF2B5EF4-FFF2-40B4-BE49-F238E27FC236}">
                <a16:creationId xmlns:a16="http://schemas.microsoft.com/office/drawing/2014/main" id="{5158201F-56C6-43C9-A568-712407ED5FD3}"/>
              </a:ext>
            </a:extLst>
          </p:cNvPr>
          <p:cNvPicPr>
            <a:picLocks noChangeAspect="1"/>
          </p:cNvPicPr>
          <p:nvPr/>
        </p:nvPicPr>
        <p:blipFill rotWithShape="1">
          <a:blip r:embed="rId2"/>
          <a:srcRect r="52000" b="48906"/>
          <a:stretch/>
        </p:blipFill>
        <p:spPr>
          <a:xfrm>
            <a:off x="311098" y="4978400"/>
            <a:ext cx="1828800" cy="1567070"/>
          </a:xfrm>
          <a:prstGeom prst="rect">
            <a:avLst/>
          </a:prstGeom>
        </p:spPr>
      </p:pic>
    </p:spTree>
    <p:extLst>
      <p:ext uri="{BB962C8B-B14F-4D97-AF65-F5344CB8AC3E}">
        <p14:creationId xmlns:p14="http://schemas.microsoft.com/office/powerpoint/2010/main" val="8063354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678472"/>
            <a:ext cx="6798734" cy="759927"/>
          </a:xfrm>
        </p:spPr>
        <p:txBody>
          <a:bodyPr/>
          <a:lstStyle/>
          <a:p>
            <a:r>
              <a:rPr lang="es-ES" sz="9600" dirty="0"/>
              <a:t>Basic Deep </a:t>
            </a:r>
            <a:r>
              <a:rPr lang="es-ES" sz="9600" dirty="0" err="1"/>
              <a:t>Learning</a:t>
            </a:r>
            <a:endParaRPr lang="es-ES" sz="9600" dirty="0"/>
          </a:p>
        </p:txBody>
      </p:sp>
    </p:spTree>
    <p:extLst>
      <p:ext uri="{BB962C8B-B14F-4D97-AF65-F5344CB8AC3E}">
        <p14:creationId xmlns:p14="http://schemas.microsoft.com/office/powerpoint/2010/main" val="3181979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Conceptos previos</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err="1"/>
              <a:t>Dataset</a:t>
            </a:r>
            <a:r>
              <a:rPr lang="es-ES" dirty="0"/>
              <a:t> de </a:t>
            </a:r>
            <a:r>
              <a:rPr lang="es-ES" dirty="0" err="1"/>
              <a:t>train</a:t>
            </a:r>
            <a:r>
              <a:rPr lang="es-ES" dirty="0"/>
              <a:t> y test.</a:t>
            </a:r>
          </a:p>
          <a:p>
            <a:r>
              <a:rPr lang="es-ES" dirty="0" err="1"/>
              <a:t>Overfitting</a:t>
            </a:r>
            <a:r>
              <a:rPr lang="es-ES" dirty="0"/>
              <a:t>.</a:t>
            </a:r>
          </a:p>
          <a:p>
            <a:r>
              <a:rPr lang="es-ES" dirty="0"/>
              <a:t>Matriz de confusión.</a:t>
            </a:r>
          </a:p>
          <a:p>
            <a:r>
              <a:rPr lang="es-ES" dirty="0"/>
              <a:t>Cross - </a:t>
            </a:r>
            <a:r>
              <a:rPr lang="es-ES" dirty="0" err="1"/>
              <a:t>Validation</a:t>
            </a:r>
            <a:endParaRPr lang="es-ES" dirty="0"/>
          </a:p>
          <a:p>
            <a:pPr marL="0" indent="0">
              <a:buNone/>
            </a:pPr>
            <a:endParaRPr lang="es-ES" dirty="0"/>
          </a:p>
        </p:txBody>
      </p:sp>
    </p:spTree>
    <p:extLst>
      <p:ext uri="{BB962C8B-B14F-4D97-AF65-F5344CB8AC3E}">
        <p14:creationId xmlns:p14="http://schemas.microsoft.com/office/powerpoint/2010/main" val="16887534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Image</a:t>
            </a:r>
            <a:r>
              <a:rPr lang="es-ES" sz="3600" dirty="0"/>
              <a:t> </a:t>
            </a:r>
            <a:r>
              <a:rPr lang="es-ES" sz="3600" dirty="0" err="1"/>
              <a:t>recognition</a:t>
            </a:r>
            <a:r>
              <a:rPr lang="es-ES" sz="3600" dirty="0"/>
              <a:t> – </a:t>
            </a:r>
            <a:r>
              <a:rPr lang="es-ES" sz="3600" dirty="0" err="1"/>
              <a:t>Object</a:t>
            </a:r>
            <a:r>
              <a:rPr lang="es-ES" sz="3600" dirty="0"/>
              <a:t> </a:t>
            </a:r>
            <a:r>
              <a:rPr lang="es-ES" sz="3600" dirty="0" err="1"/>
              <a:t>detection</a:t>
            </a:r>
            <a:r>
              <a:rPr lang="es-ES" sz="3600" dirty="0"/>
              <a:t> (</a:t>
            </a:r>
            <a:r>
              <a:rPr lang="es-ES" sz="3600" dirty="0" err="1"/>
              <a:t>basic</a:t>
            </a:r>
            <a:r>
              <a:rPr lang="es-ES" sz="3600" dirty="0"/>
              <a:t> Deep </a:t>
            </a:r>
            <a:r>
              <a:rPr lang="es-ES" sz="3600" dirty="0" err="1"/>
              <a:t>learning</a:t>
            </a:r>
            <a:r>
              <a:rPr lang="es-ES" sz="3600" dirty="0"/>
              <a: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7" name="Marcador de contenido 3">
                <a:extLst>
                  <a:ext uri="{FF2B5EF4-FFF2-40B4-BE49-F238E27FC236}">
                    <a16:creationId xmlns:a16="http://schemas.microsoft.com/office/drawing/2014/main" id="{68C98968-002E-4717-B087-44C70E02C73D}"/>
                  </a:ext>
                </a:extLst>
              </p:cNvPr>
              <p:cNvSpPr>
                <a:spLocks noGrp="1"/>
              </p:cNvSpPr>
              <p:nvPr>
                <p:ph idx="1"/>
              </p:nvPr>
            </p:nvSpPr>
            <p:spPr>
              <a:xfrm>
                <a:off x="0" y="2970763"/>
                <a:ext cx="4664765" cy="3332702"/>
              </a:xfrm>
            </p:spPr>
            <p:txBody>
              <a:bodyPr/>
              <a:lstStyle/>
              <a:p>
                <a:pPr marL="0" indent="0" algn="ctr">
                  <a:buNone/>
                </a:pPr>
                <a:r>
                  <a:rPr lang="es-ES" sz="3200" dirty="0"/>
                  <a:t>De esto…</a:t>
                </a:r>
              </a:p>
              <a:p>
                <a:pPr marL="0" indent="0" algn="ctr">
                  <a:buNone/>
                </a:pPr>
                <a:endParaRPr lang="es-ES" sz="3200" dirty="0"/>
              </a:p>
              <a:p>
                <a:pPr marL="0" indent="0" algn="ctr">
                  <a:buNone/>
                </a:pPr>
                <a:endParaRPr lang="es-ES" sz="3200" dirty="0"/>
              </a:p>
              <a:p>
                <a:pPr marL="0" indent="0" algn="ctr">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1+</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2</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𝑛</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b="0" i="1" smtClean="0">
                                  <a:latin typeface="Cambria Math" panose="02040503050406030204" pitchFamily="18" charset="0"/>
                                </a:rPr>
                                <m:t>)</m:t>
                              </m:r>
                            </m:sup>
                          </m:sSup>
                        </m:den>
                      </m:f>
                    </m:oMath>
                  </m:oMathPara>
                </a14:m>
                <a:endParaRPr lang="es-ES" dirty="0"/>
              </a:p>
            </p:txBody>
          </p:sp>
        </mc:Choice>
        <mc:Fallback xmlns="">
          <p:sp>
            <p:nvSpPr>
              <p:cNvPr id="7" name="Marcador de contenido 3">
                <a:extLst>
                  <a:ext uri="{FF2B5EF4-FFF2-40B4-BE49-F238E27FC236}">
                    <a16:creationId xmlns:a16="http://schemas.microsoft.com/office/drawing/2014/main" id="{68C98968-002E-4717-B087-44C70E02C73D}"/>
                  </a:ext>
                </a:extLst>
              </p:cNvPr>
              <p:cNvSpPr>
                <a:spLocks noGrp="1" noRot="1" noChangeAspect="1" noMove="1" noResize="1" noEditPoints="1" noAdjustHandles="1" noChangeArrowheads="1" noChangeShapeType="1" noTextEdit="1"/>
              </p:cNvSpPr>
              <p:nvPr>
                <p:ph idx="1"/>
              </p:nvPr>
            </p:nvSpPr>
            <p:spPr>
              <a:xfrm>
                <a:off x="0" y="2970763"/>
                <a:ext cx="4664765" cy="3332702"/>
              </a:xfrm>
              <a:blipFill>
                <a:blip r:embed="rId2"/>
                <a:stretch>
                  <a:fillRect t="-2377"/>
                </a:stretch>
              </a:blipFill>
            </p:spPr>
            <p:txBody>
              <a:bodyPr/>
              <a:lstStyle/>
              <a:p>
                <a:r>
                  <a:rPr lang="es-ES">
                    <a:noFill/>
                  </a:rPr>
                  <a:t> </a:t>
                </a:r>
              </a:p>
            </p:txBody>
          </p:sp>
        </mc:Fallback>
      </mc:AlternateContent>
      <p:sp>
        <p:nvSpPr>
          <p:cNvPr id="9" name="Marcador de contenido 3">
            <a:extLst>
              <a:ext uri="{FF2B5EF4-FFF2-40B4-BE49-F238E27FC236}">
                <a16:creationId xmlns:a16="http://schemas.microsoft.com/office/drawing/2014/main" id="{EDA5A234-92B2-48C4-8C8C-F306C1ACC67C}"/>
              </a:ext>
            </a:extLst>
          </p:cNvPr>
          <p:cNvSpPr txBox="1">
            <a:spLocks/>
          </p:cNvSpPr>
          <p:nvPr/>
        </p:nvSpPr>
        <p:spPr>
          <a:xfrm>
            <a:off x="4976191" y="2970763"/>
            <a:ext cx="3525078" cy="3332702"/>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s-ES" sz="3200" dirty="0"/>
              <a:t>¡A esto!</a:t>
            </a:r>
          </a:p>
        </p:txBody>
      </p:sp>
      <p:pic>
        <p:nvPicPr>
          <p:cNvPr id="1026" name="Picture 2" descr="Resultado de imagen de logistic regression as neural network">
            <a:extLst>
              <a:ext uri="{FF2B5EF4-FFF2-40B4-BE49-F238E27FC236}">
                <a16:creationId xmlns:a16="http://schemas.microsoft.com/office/drawing/2014/main" id="{A5844D95-2A17-4583-A7CD-9A784847E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9" y="4130948"/>
            <a:ext cx="32385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2260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Image</a:t>
            </a:r>
            <a:r>
              <a:rPr lang="es-ES" sz="3600" dirty="0"/>
              <a:t> </a:t>
            </a:r>
            <a:r>
              <a:rPr lang="es-ES" sz="3600" dirty="0" err="1"/>
              <a:t>recognition</a:t>
            </a:r>
            <a:r>
              <a:rPr lang="es-ES" sz="3600" dirty="0"/>
              <a:t> – </a:t>
            </a:r>
            <a:r>
              <a:rPr lang="es-ES" sz="3600" dirty="0" err="1"/>
              <a:t>Object</a:t>
            </a:r>
            <a:r>
              <a:rPr lang="es-ES" sz="3600" dirty="0"/>
              <a:t> </a:t>
            </a:r>
            <a:r>
              <a:rPr lang="es-ES" sz="3600" dirty="0" err="1"/>
              <a:t>detection</a:t>
            </a:r>
            <a:r>
              <a:rPr lang="es-ES" sz="3600" dirty="0"/>
              <a:t> (</a:t>
            </a:r>
            <a:r>
              <a:rPr lang="es-ES" sz="3600" dirty="0" err="1"/>
              <a:t>basic</a:t>
            </a:r>
            <a:r>
              <a:rPr lang="es-ES" sz="3600" dirty="0"/>
              <a:t> Deep </a:t>
            </a:r>
            <a:r>
              <a:rPr lang="es-ES" sz="3600" dirty="0" err="1"/>
              <a:t>learning</a:t>
            </a:r>
            <a:r>
              <a:rPr lang="es-ES" sz="3600" dirty="0"/>
              <a:t>)</a:t>
            </a:r>
          </a:p>
        </p:txBody>
      </p:sp>
      <p:sp>
        <p:nvSpPr>
          <p:cNvPr id="9" name="Marcador de contenido 3">
            <a:extLst>
              <a:ext uri="{FF2B5EF4-FFF2-40B4-BE49-F238E27FC236}">
                <a16:creationId xmlns:a16="http://schemas.microsoft.com/office/drawing/2014/main" id="{EDA5A234-92B2-48C4-8C8C-F306C1ACC67C}"/>
              </a:ext>
            </a:extLst>
          </p:cNvPr>
          <p:cNvSpPr txBox="1">
            <a:spLocks/>
          </p:cNvSpPr>
          <p:nvPr/>
        </p:nvSpPr>
        <p:spPr>
          <a:xfrm>
            <a:off x="2604052" y="2718971"/>
            <a:ext cx="3525078" cy="3332702"/>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s-ES" sz="3200" dirty="0"/>
              <a:t>¡O esto!</a:t>
            </a:r>
          </a:p>
        </p:txBody>
      </p:sp>
      <p:pic>
        <p:nvPicPr>
          <p:cNvPr id="2050" name="Picture 2" descr="Resultado de imagen de deep learning">
            <a:extLst>
              <a:ext uri="{FF2B5EF4-FFF2-40B4-BE49-F238E27FC236}">
                <a16:creationId xmlns:a16="http://schemas.microsoft.com/office/drawing/2014/main" id="{1CBC8DCB-8D75-46BA-9EF8-B9573C61A3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9844" y="3489325"/>
            <a:ext cx="65722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9AACD64-8333-40D5-A866-ADC0BA0B4C7D}"/>
              </a:ext>
            </a:extLst>
          </p:cNvPr>
          <p:cNvPicPr>
            <a:picLocks noChangeAspect="1"/>
          </p:cNvPicPr>
          <p:nvPr/>
        </p:nvPicPr>
        <p:blipFill>
          <a:blip r:embed="rId3"/>
          <a:stretch>
            <a:fillRect/>
          </a:stretch>
        </p:blipFill>
        <p:spPr>
          <a:xfrm>
            <a:off x="5221771" y="2538278"/>
            <a:ext cx="1024665" cy="890722"/>
          </a:xfrm>
          <a:prstGeom prst="rect">
            <a:avLst/>
          </a:prstGeom>
        </p:spPr>
      </p:pic>
    </p:spTree>
    <p:extLst>
      <p:ext uri="{BB962C8B-B14F-4D97-AF65-F5344CB8AC3E}">
        <p14:creationId xmlns:p14="http://schemas.microsoft.com/office/powerpoint/2010/main" val="22548002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RGB: Red, Green, Blue</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dirty="0"/>
              <a:t>La intensidad de cada una de las componentes se mide según una escala que va del 0 al 255 y cada color es definido por un conjunto de valores (correspondientes a valores "R", "G" y "B").</a:t>
            </a:r>
          </a:p>
          <a:p>
            <a:pPr algn="just"/>
            <a:r>
              <a:rPr lang="es-ES" dirty="0"/>
              <a:t>El rojo se obtiene con (255,0,0)</a:t>
            </a:r>
          </a:p>
          <a:p>
            <a:pPr algn="just"/>
            <a:r>
              <a:rPr lang="es-ES" dirty="0"/>
              <a:t>El verde con (0,255,0)</a:t>
            </a:r>
          </a:p>
          <a:p>
            <a:pPr algn="just"/>
            <a:r>
              <a:rPr lang="es-ES" dirty="0"/>
              <a:t>El azul con (0,0,255)</a:t>
            </a:r>
          </a:p>
          <a:p>
            <a:pPr algn="just"/>
            <a:r>
              <a:rPr lang="es-ES" dirty="0"/>
              <a:t>Cuando leemos una imagen en R, automáticamente se le asigna una matriz en RGB como vemos a continuación.</a:t>
            </a:r>
          </a:p>
          <a:p>
            <a:pPr algn="just"/>
            <a:endParaRPr lang="es-ES" dirty="0"/>
          </a:p>
        </p:txBody>
      </p:sp>
    </p:spTree>
    <p:extLst>
      <p:ext uri="{BB962C8B-B14F-4D97-AF65-F5344CB8AC3E}">
        <p14:creationId xmlns:p14="http://schemas.microsoft.com/office/powerpoint/2010/main" val="29690956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De una imagen a una matriz</a:t>
            </a:r>
          </a:p>
        </p:txBody>
      </p:sp>
      <p:pic>
        <p:nvPicPr>
          <p:cNvPr id="2050" name="Picture 2" descr="https://datascience-enthusiast.com/figures/imvectorkiank.png">
            <a:extLst>
              <a:ext uri="{FF2B5EF4-FFF2-40B4-BE49-F238E27FC236}">
                <a16:creationId xmlns:a16="http://schemas.microsoft.com/office/drawing/2014/main" id="{05E61BDD-39B0-4A57-8C35-6E0BBAA6B5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7774" y="2125731"/>
            <a:ext cx="7468452" cy="408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606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De una imagen a una matriz</a:t>
            </a:r>
          </a:p>
        </p:txBody>
      </p:sp>
      <p:pic>
        <p:nvPicPr>
          <p:cNvPr id="2050" name="Picture 2">
            <a:extLst>
              <a:ext uri="{FF2B5EF4-FFF2-40B4-BE49-F238E27FC236}">
                <a16:creationId xmlns:a16="http://schemas.microsoft.com/office/drawing/2014/main" id="{05E61BDD-39B0-4A57-8C35-6E0BBAA6B5D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4259"/>
          <a:stretch/>
        </p:blipFill>
        <p:spPr bwMode="auto">
          <a:xfrm>
            <a:off x="2014331" y="1630018"/>
            <a:ext cx="5032939" cy="512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5068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4682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950393"/>
            <a:ext cx="6994940" cy="733422"/>
          </a:xfrm>
        </p:spPr>
        <p:txBody>
          <a:bodyPr/>
          <a:lstStyle/>
          <a:p>
            <a:r>
              <a:rPr lang="es-ES" sz="3600" dirty="0" err="1"/>
              <a:t>Supervised</a:t>
            </a:r>
            <a:r>
              <a:rPr lang="es-ES" sz="3600" dirty="0"/>
              <a:t> </a:t>
            </a:r>
            <a:r>
              <a:rPr lang="es-ES" sz="3600" dirty="0" err="1"/>
              <a:t>Learning</a:t>
            </a:r>
            <a:r>
              <a:rPr lang="es-ES" sz="3600" dirty="0"/>
              <a:t> Project</a:t>
            </a:r>
          </a:p>
        </p:txBody>
      </p:sp>
      <p:sp>
        <p:nvSpPr>
          <p:cNvPr id="10" name="Título 1">
            <a:extLst>
              <a:ext uri="{FF2B5EF4-FFF2-40B4-BE49-F238E27FC236}">
                <a16:creationId xmlns:a16="http://schemas.microsoft.com/office/drawing/2014/main" id="{239D1943-FC0A-46FB-918D-3F3FDE55F641}"/>
              </a:ext>
            </a:extLst>
          </p:cNvPr>
          <p:cNvSpPr txBox="1">
            <a:spLocks/>
          </p:cNvSpPr>
          <p:nvPr/>
        </p:nvSpPr>
        <p:spPr>
          <a:xfrm>
            <a:off x="2186609" y="1963505"/>
            <a:ext cx="4917497" cy="436155"/>
          </a:xfrm>
          <a:prstGeom prst="rect">
            <a:avLst/>
          </a:prstGeom>
        </p:spPr>
        <p:txBody>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600" dirty="0" err="1"/>
              <a:t>Let’s</a:t>
            </a:r>
            <a:r>
              <a:rPr lang="es-ES" sz="6600" dirty="0"/>
              <a:t> do </a:t>
            </a:r>
            <a:r>
              <a:rPr lang="es-ES" sz="6600" dirty="0" err="1"/>
              <a:t>it</a:t>
            </a:r>
            <a:r>
              <a:rPr lang="es-ES" sz="6600" dirty="0"/>
              <a:t>…</a:t>
            </a:r>
          </a:p>
        </p:txBody>
      </p:sp>
      <p:pic>
        <p:nvPicPr>
          <p:cNvPr id="11" name="Picture 2" descr="Resultado de imagen de R programming">
            <a:extLst>
              <a:ext uri="{FF2B5EF4-FFF2-40B4-BE49-F238E27FC236}">
                <a16:creationId xmlns:a16="http://schemas.microsoft.com/office/drawing/2014/main" id="{23EBEB07-904B-4022-BE64-C16C6D0E38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591" y="3429000"/>
            <a:ext cx="3260036" cy="252652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n de fuerza whatsapp emoji">
            <a:extLst>
              <a:ext uri="{FF2B5EF4-FFF2-40B4-BE49-F238E27FC236}">
                <a16:creationId xmlns:a16="http://schemas.microsoft.com/office/drawing/2014/main" id="{91D050A9-E182-4C17-91B3-D2F508BBA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375" y="3487619"/>
            <a:ext cx="18954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9727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8"/>
            <a:ext cx="6598479" cy="3556135"/>
          </a:xfrm>
        </p:spPr>
        <p:txBody>
          <a:bodyPr/>
          <a:lstStyle/>
          <a:p>
            <a:r>
              <a:rPr lang="es-ES" sz="6600" dirty="0" err="1"/>
              <a:t>Summary</a:t>
            </a:r>
            <a:br>
              <a:rPr lang="es-ES" sz="6600" dirty="0"/>
            </a:br>
            <a:r>
              <a:rPr lang="es-ES" sz="6600" dirty="0" err="1"/>
              <a:t>Supervised</a:t>
            </a:r>
            <a:r>
              <a:rPr lang="es-ES" sz="6600" dirty="0"/>
              <a:t> </a:t>
            </a:r>
            <a:r>
              <a:rPr lang="es-ES" sz="6600" dirty="0" err="1"/>
              <a:t>Learning</a:t>
            </a:r>
            <a:endParaRPr lang="es-ES" sz="6600"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Título 1">
            <a:extLst>
              <a:ext uri="{FF2B5EF4-FFF2-40B4-BE49-F238E27FC236}">
                <a16:creationId xmlns:a16="http://schemas.microsoft.com/office/drawing/2014/main" id="{8CC8AAC8-4DFC-4F81-9CA0-C114DE0556F9}"/>
              </a:ext>
            </a:extLst>
          </p:cNvPr>
          <p:cNvSpPr txBox="1">
            <a:spLocks/>
          </p:cNvSpPr>
          <p:nvPr/>
        </p:nvSpPr>
        <p:spPr>
          <a:xfrm>
            <a:off x="1120360" y="5408961"/>
            <a:ext cx="6598479" cy="581022"/>
          </a:xfrm>
          <a:prstGeom prst="rect">
            <a:avLst/>
          </a:prstGeom>
        </p:spPr>
        <p:txBody>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400" dirty="0"/>
              <a:t>¿qué debemos saber de cada implementación?</a:t>
            </a:r>
          </a:p>
        </p:txBody>
      </p:sp>
    </p:spTree>
    <p:extLst>
      <p:ext uri="{BB962C8B-B14F-4D97-AF65-F5344CB8AC3E}">
        <p14:creationId xmlns:p14="http://schemas.microsoft.com/office/powerpoint/2010/main" val="5802020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Conceptos básicos</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1172632" y="2005673"/>
            <a:ext cx="6798736"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err="1"/>
              <a:t>Supervised</a:t>
            </a:r>
            <a:r>
              <a:rPr lang="es-ES" dirty="0"/>
              <a:t> vs. </a:t>
            </a:r>
            <a:r>
              <a:rPr lang="es-ES" dirty="0" err="1"/>
              <a:t>Unsupervised</a:t>
            </a:r>
            <a:r>
              <a:rPr lang="es-ES" dirty="0"/>
              <a:t> </a:t>
            </a:r>
            <a:r>
              <a:rPr lang="es-ES" dirty="0" err="1"/>
              <a:t>Learning</a:t>
            </a:r>
            <a:r>
              <a:rPr lang="es-ES" dirty="0"/>
              <a:t>.</a:t>
            </a:r>
          </a:p>
          <a:p>
            <a:r>
              <a:rPr lang="es-ES" dirty="0" err="1"/>
              <a:t>Dataset</a:t>
            </a:r>
            <a:r>
              <a:rPr lang="es-ES" dirty="0"/>
              <a:t> de </a:t>
            </a:r>
            <a:r>
              <a:rPr lang="es-ES" dirty="0" err="1"/>
              <a:t>train</a:t>
            </a:r>
            <a:r>
              <a:rPr lang="es-ES" dirty="0"/>
              <a:t> y test: Entrenamos nuestro modelo, ¿cómo sabemos si es bueno?</a:t>
            </a:r>
          </a:p>
          <a:p>
            <a:r>
              <a:rPr lang="es-ES" dirty="0" err="1"/>
              <a:t>Overfitting</a:t>
            </a:r>
            <a:r>
              <a:rPr lang="es-ES" dirty="0"/>
              <a:t>: Si intentas reajustar demasiado no predices.</a:t>
            </a:r>
          </a:p>
          <a:p>
            <a:r>
              <a:rPr lang="es-ES" dirty="0"/>
              <a:t>Matriz de confusión y medidas de rendimiento: ¿cómo mido qué tan bueno es mi modelo? </a:t>
            </a:r>
          </a:p>
          <a:p>
            <a:r>
              <a:rPr lang="es-ES" dirty="0"/>
              <a:t>Cross – </a:t>
            </a:r>
            <a:r>
              <a:rPr lang="es-ES" dirty="0" err="1"/>
              <a:t>Validation</a:t>
            </a:r>
            <a:r>
              <a:rPr lang="es-ES" dirty="0"/>
              <a:t>: ¿depende mi modelo de los datos de entrenamiento?</a:t>
            </a:r>
          </a:p>
          <a:p>
            <a:pPr marL="0" indent="0">
              <a:buFont typeface="Arial"/>
              <a:buNone/>
            </a:pPr>
            <a:endParaRPr lang="es-ES" dirty="0"/>
          </a:p>
        </p:txBody>
      </p:sp>
    </p:spTree>
    <p:extLst>
      <p:ext uri="{BB962C8B-B14F-4D97-AF65-F5344CB8AC3E}">
        <p14:creationId xmlns:p14="http://schemas.microsoft.com/office/powerpoint/2010/main" val="5155363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lineal</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894614" y="17897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sz="2800" dirty="0"/>
                  <a:t>Estimación de valores.</a:t>
                </a:r>
              </a:p>
              <a:p>
                <a:r>
                  <a:rPr lang="es-ES" sz="2800" dirty="0"/>
                  <a:t>Modelo más básico y a la vez útil.</a:t>
                </a:r>
              </a:p>
              <a:p>
                <a:r>
                  <a:rPr lang="es-ES" sz="2800" dirty="0"/>
                  <a:t>Interpretar los coeficientes</a:t>
                </a:r>
              </a:p>
              <a:p>
                <a:pPr marL="0" indent="0">
                  <a:buNone/>
                </a:pPr>
                <a14:m>
                  <m:oMathPara xmlns:m="http://schemas.openxmlformats.org/officeDocument/2006/math">
                    <m:oMathParaPr>
                      <m:jc m:val="center"/>
                    </m:oMathParaPr>
                    <m:oMath xmlns:m="http://schemas.openxmlformats.org/officeDocument/2006/math">
                      <m:r>
                        <a:rPr lang="es-ES" sz="2800" i="1">
                          <a:latin typeface="Cambria Math" panose="02040503050406030204" pitchFamily="18" charset="0"/>
                        </a:rPr>
                        <m:t>𝑦</m:t>
                      </m:r>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0</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1</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1</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2</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2</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𝑛</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𝑛</m:t>
                          </m:r>
                        </m:sub>
                      </m:sSub>
                    </m:oMath>
                  </m:oMathPara>
                </a14:m>
                <a:endParaRPr lang="es-ES" sz="2800" dirty="0"/>
              </a:p>
              <a:p>
                <a:r>
                  <a:rPr lang="es-ES" sz="2800" dirty="0"/>
                  <a:t>Variables </a:t>
                </a:r>
                <a:r>
                  <a:rPr lang="es-ES" sz="2800" dirty="0" err="1"/>
                  <a:t>correladas</a:t>
                </a:r>
                <a:r>
                  <a:rPr lang="es-ES" sz="2800" dirty="0"/>
                  <a:t>/correlacionadas disminuyen el poder predictivo.</a:t>
                </a:r>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894614" y="1789773"/>
                <a:ext cx="7354772" cy="4289110"/>
              </a:xfrm>
              <a:prstGeom prst="rect">
                <a:avLst/>
              </a:prstGeom>
              <a:blipFill>
                <a:blip r:embed="rId2"/>
                <a:stretch>
                  <a:fillRect l="-1907" t="-2276"/>
                </a:stretch>
              </a:blipFill>
            </p:spPr>
            <p:txBody>
              <a:bodyPr/>
              <a:lstStyle/>
              <a:p>
                <a:r>
                  <a:rPr lang="es-ES">
                    <a:noFill/>
                  </a:rPr>
                  <a:t> </a:t>
                </a:r>
              </a:p>
            </p:txBody>
          </p:sp>
        </mc:Fallback>
      </mc:AlternateContent>
    </p:spTree>
    <p:extLst>
      <p:ext uri="{BB962C8B-B14F-4D97-AF65-F5344CB8AC3E}">
        <p14:creationId xmlns:p14="http://schemas.microsoft.com/office/powerpoint/2010/main" val="354827909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Plantilla presentaciones KSchool" id="{7F33E744-B0EE-43DD-B733-3A8C5B7F1321}" vid="{931FA02B-1698-4D52-865E-E6E95D98B47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6872C23FC8E1947AC8521F9A228FB4E" ma:contentTypeVersion="8" ma:contentTypeDescription="Crear nuevo documento." ma:contentTypeScope="" ma:versionID="bb8f1e04e235c8be504e364d1e55da9f">
  <xsd:schema xmlns:xsd="http://www.w3.org/2001/XMLSchema" xmlns:xs="http://www.w3.org/2001/XMLSchema" xmlns:p="http://schemas.microsoft.com/office/2006/metadata/properties" xmlns:ns2="23f58540-22b4-45ac-8bc8-ec64c7919c32" xmlns:ns3="0910e0de-ccbb-42b3-b6ce-bcc211e70987" targetNamespace="http://schemas.microsoft.com/office/2006/metadata/properties" ma:root="true" ma:fieldsID="8488e2e653b694e96f64b771c7c3e40a" ns2:_="" ns3:_="">
    <xsd:import namespace="23f58540-22b4-45ac-8bc8-ec64c7919c32"/>
    <xsd:import namespace="0910e0de-ccbb-42b3-b6ce-bcc211e709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58540-22b4-45ac-8bc8-ec64c7919c3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10e0de-ccbb-42b3-b6ce-bcc211e7098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3DCFF7-438F-4187-A0E1-C12B59F10B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58540-22b4-45ac-8bc8-ec64c7919c32"/>
    <ds:schemaRef ds:uri="0910e0de-ccbb-42b3-b6ce-bcc211e709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AD86DE-3C85-492C-ABE8-144C272E17BB}">
  <ds:schemaRefs>
    <ds:schemaRef ds:uri="http://schemas.microsoft.com/sharepoint/v3/contenttype/forms"/>
  </ds:schemaRefs>
</ds:datastoreItem>
</file>

<file path=customXml/itemProps3.xml><?xml version="1.0" encoding="utf-8"?>
<ds:datastoreItem xmlns:ds="http://schemas.openxmlformats.org/officeDocument/2006/customXml" ds:itemID="{90497C6D-3B42-43C0-9C21-6FC53FC8C7D1}">
  <ds:schemaRefs>
    <ds:schemaRef ds:uri="http://purl.org/dc/terms/"/>
    <ds:schemaRef ds:uri="http://schemas.openxmlformats.org/package/2006/metadata/core-properties"/>
    <ds:schemaRef ds:uri="23f58540-22b4-45ac-8bc8-ec64c7919c32"/>
    <ds:schemaRef ds:uri="http://schemas.microsoft.com/office/2006/documentManagement/types"/>
    <ds:schemaRef ds:uri="0910e0de-ccbb-42b3-b6ce-bcc211e70987"/>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Plantilla presentaciones KSchool</Template>
  <TotalTime>2268</TotalTime>
  <Words>5888</Words>
  <Application>Microsoft Office PowerPoint</Application>
  <PresentationFormat>Presentación en pantalla (4:3)</PresentationFormat>
  <Paragraphs>483</Paragraphs>
  <Slides>106</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106</vt:i4>
      </vt:variant>
    </vt:vector>
  </HeadingPairs>
  <TitlesOfParts>
    <vt:vector size="116" baseType="lpstr">
      <vt:lpstr>Arial</vt:lpstr>
      <vt:lpstr>Calibri</vt:lpstr>
      <vt:lpstr>Cambria Math</vt:lpstr>
      <vt:lpstr>Consolas</vt:lpstr>
      <vt:lpstr>Courier New</vt:lpstr>
      <vt:lpstr>Garamond</vt:lpstr>
      <vt:lpstr>Lato</vt:lpstr>
      <vt:lpstr>Lato Thin</vt:lpstr>
      <vt:lpstr>TrashHand</vt:lpstr>
      <vt:lpstr>Orgánico</vt:lpstr>
      <vt:lpstr>Presentación de PowerPoint</vt:lpstr>
      <vt:lpstr>About me</vt:lpstr>
      <vt:lpstr>Contenido</vt:lpstr>
      <vt:lpstr>We won’t study…</vt:lpstr>
      <vt:lpstr>Intro supervised learning</vt:lpstr>
      <vt:lpstr>Supervised vs. Unsupervised learning</vt:lpstr>
      <vt:lpstr>supervised learning</vt:lpstr>
      <vt:lpstr>unsupervised learning</vt:lpstr>
      <vt:lpstr>Conceptos previos</vt:lpstr>
      <vt:lpstr>Dataset de train y test. </vt:lpstr>
      <vt:lpstr>Overfitting</vt:lpstr>
      <vt:lpstr>Matriz de confusión</vt:lpstr>
      <vt:lpstr>Matriz de confusión</vt:lpstr>
      <vt:lpstr>K-fold Cross Validation </vt:lpstr>
      <vt:lpstr>Random Cross Validation </vt:lpstr>
      <vt:lpstr>Leave-one-out cross-validation</vt:lpstr>
      <vt:lpstr>Cross-Validation ejemplo</vt:lpstr>
      <vt:lpstr>La famosa, simple pero poderosa regresión lineal…</vt:lpstr>
      <vt:lpstr>Simple Linear Regression</vt:lpstr>
      <vt:lpstr>Simple Linear Regression</vt:lpstr>
      <vt:lpstr>¿Cómo sabemos si nuestro modelo está bien ajustado?</vt:lpstr>
      <vt:lpstr>¿Cómo sabemos si nuestro modelo está bien ajustado?</vt:lpstr>
      <vt:lpstr>El famoso R^2</vt:lpstr>
      <vt:lpstr>Código para imagen anterior</vt:lpstr>
      <vt:lpstr>Residuales</vt:lpstr>
      <vt:lpstr>Residuales</vt:lpstr>
      <vt:lpstr>Residuales</vt:lpstr>
      <vt:lpstr>Residuales</vt:lpstr>
      <vt:lpstr>Código para imagen anterior</vt:lpstr>
      <vt:lpstr>El famoso R^2</vt:lpstr>
      <vt:lpstr>Multiple Linear Regression</vt:lpstr>
      <vt:lpstr>Selección de variables</vt:lpstr>
      <vt:lpstr>Variance Inflation Factor</vt:lpstr>
      <vt:lpstr>Resumen</vt:lpstr>
      <vt:lpstr>Variables categóricas</vt:lpstr>
      <vt:lpstr>Let’s do it…</vt:lpstr>
      <vt:lpstr>Logistic Regression, ¿verdadero o falso?</vt:lpstr>
      <vt:lpstr>Logistic Regression</vt:lpstr>
      <vt:lpstr>Selección de variables</vt:lpstr>
      <vt:lpstr>Selección de variables</vt:lpstr>
      <vt:lpstr>Cutoff o umbral de decisión</vt:lpstr>
      <vt:lpstr>Let’s do it…</vt:lpstr>
      <vt:lpstr>Decision Trees o como un árbol puede clasificar eventos…</vt:lpstr>
      <vt:lpstr>Decision Trees Motivación</vt:lpstr>
      <vt:lpstr>Decision Trees Intro</vt:lpstr>
      <vt:lpstr>Decision Trees Intro</vt:lpstr>
      <vt:lpstr>Decision Trees Intro</vt:lpstr>
      <vt:lpstr>Tipos de Decision Trees</vt:lpstr>
      <vt:lpstr>Regression Decision Trees</vt:lpstr>
      <vt:lpstr>Regression Decision Trees</vt:lpstr>
      <vt:lpstr>Regression Decision Trees</vt:lpstr>
      <vt:lpstr>Recursive Binary Splitting</vt:lpstr>
      <vt:lpstr>Pruning</vt:lpstr>
      <vt:lpstr>Classification Decision Trees</vt:lpstr>
      <vt:lpstr>Classification Decision Trees</vt:lpstr>
      <vt:lpstr>Ventajas y desventajas</vt:lpstr>
      <vt:lpstr>Let’s do it…</vt:lpstr>
      <vt:lpstr>Ensemble Learning</vt:lpstr>
      <vt:lpstr>Random Forest</vt:lpstr>
      <vt:lpstr>Random Forest</vt:lpstr>
      <vt:lpstr>Let’s do it…</vt:lpstr>
      <vt:lpstr>Conclusión</vt:lpstr>
      <vt:lpstr>K – Nearest Neighbors (KNN): Somos lo que no rodea.</vt:lpstr>
      <vt:lpstr>KNN: Intro</vt:lpstr>
      <vt:lpstr>K=1</vt:lpstr>
      <vt:lpstr>K=3</vt:lpstr>
      <vt:lpstr>K=5</vt:lpstr>
      <vt:lpstr>K=7</vt:lpstr>
      <vt:lpstr>K=1</vt:lpstr>
      <vt:lpstr>K=11</vt:lpstr>
      <vt:lpstr>Support Vector Machines o como separar un conjunto datos…</vt:lpstr>
      <vt:lpstr>SVM linear data</vt:lpstr>
      <vt:lpstr>SVM linear data</vt:lpstr>
      <vt:lpstr>SVM linear data</vt:lpstr>
      <vt:lpstr>SVM non linear data</vt:lpstr>
      <vt:lpstr>SVM non linear data</vt:lpstr>
      <vt:lpstr>SVM non linear data</vt:lpstr>
      <vt:lpstr>SVM non linear data</vt:lpstr>
      <vt:lpstr>Kernel trick</vt:lpstr>
      <vt:lpstr>Kernel trick</vt:lpstr>
      <vt:lpstr>Kernel trick</vt:lpstr>
      <vt:lpstr>Kernel trick</vt:lpstr>
      <vt:lpstr>Kernel trick</vt:lpstr>
      <vt:lpstr>SVM: ventajas y desventajas</vt:lpstr>
      <vt:lpstr>SVM: desventajas</vt:lpstr>
      <vt:lpstr>Let’s do it…</vt:lpstr>
      <vt:lpstr>Conclusion</vt:lpstr>
      <vt:lpstr>Splines cúbicos, o como unir puntos para estimar datos</vt:lpstr>
      <vt:lpstr>Basic Deep Learning</vt:lpstr>
      <vt:lpstr>Image recognition – Object detection (basic Deep learning)</vt:lpstr>
      <vt:lpstr>Image recognition – Object detection (basic Deep learning)</vt:lpstr>
      <vt:lpstr>RGB: Red, Green, Blue</vt:lpstr>
      <vt:lpstr>De una imagen a una matriz</vt:lpstr>
      <vt:lpstr>De una imagen a una matriz</vt:lpstr>
      <vt:lpstr>Let’s do it…</vt:lpstr>
      <vt:lpstr>Supervised Learning Project</vt:lpstr>
      <vt:lpstr>Summary Supervised Learning</vt:lpstr>
      <vt:lpstr>Summary: Conceptos básicos</vt:lpstr>
      <vt:lpstr>Summary: Regresión lineal</vt:lpstr>
      <vt:lpstr>Summary: Regresión lineal</vt:lpstr>
      <vt:lpstr>Summary: Regresión logística</vt:lpstr>
      <vt:lpstr>Summary: Decision Trees</vt:lpstr>
      <vt:lpstr>Summary: Random Forest</vt:lpstr>
      <vt:lpstr>Summary: SVM</vt:lpstr>
      <vt:lpstr>Summary: Splines cúbicos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Henry N</dc:creator>
  <cp:lastModifiedBy>Henry N</cp:lastModifiedBy>
  <cp:revision>122</cp:revision>
  <dcterms:created xsi:type="dcterms:W3CDTF">2019-02-15T05:58:44Z</dcterms:created>
  <dcterms:modified xsi:type="dcterms:W3CDTF">2020-02-14T09:30:49Z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0x010100A6872C23FC8E1947AC8521F9A228FB4E</vt:lpwstr>
  </property>
</Properties>
</file>